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6" r:id="rId1"/>
  </p:sldMasterIdLst>
  <p:notesMasterIdLst>
    <p:notesMasterId r:id="rId4"/>
  </p:notesMasterIdLst>
  <p:sldIdLst>
    <p:sldId id="261" r:id="rId2"/>
    <p:sldId id="260" r:id="rId3"/>
  </p:sldIdLst>
  <p:sldSz cx="15047913" cy="10620375"/>
  <p:notesSz cx="143525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A39"/>
    <a:srgbClr val="EC6C00"/>
    <a:srgbClr val="EB69A5"/>
    <a:srgbClr val="7EBF41"/>
    <a:srgbClr val="BA501F"/>
    <a:srgbClr val="EB6DA5"/>
    <a:srgbClr val="906E30"/>
    <a:srgbClr val="A4723A"/>
    <a:srgbClr val="664724"/>
    <a:srgbClr val="645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p:scale>
          <a:sx n="100" d="100"/>
          <a:sy n="100" d="100"/>
        </p:scale>
        <p:origin x="-2796" y="-2670"/>
      </p:cViewPr>
      <p:guideLst>
        <p:guide orient="horz" pos="3345"/>
        <p:guide pos="47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6219455" cy="498055"/>
          </a:xfrm>
          <a:prstGeom prst="rect">
            <a:avLst/>
          </a:prstGeom>
        </p:spPr>
        <p:txBody>
          <a:bodyPr vert="horz" lIns="132727" tIns="66363" rIns="132727" bIns="66363" rtlCol="0"/>
          <a:lstStyle>
            <a:lvl1pPr algn="l">
              <a:defRPr sz="1600"/>
            </a:lvl1pPr>
          </a:lstStyle>
          <a:p>
            <a:endParaRPr kumimoji="1" lang="ja-JP" altLang="en-US"/>
          </a:p>
        </p:txBody>
      </p:sp>
      <p:sp>
        <p:nvSpPr>
          <p:cNvPr id="3" name="日付プレースホルダー 2"/>
          <p:cNvSpPr>
            <a:spLocks noGrp="1"/>
          </p:cNvSpPr>
          <p:nvPr>
            <p:ph type="dt" idx="1"/>
          </p:nvPr>
        </p:nvSpPr>
        <p:spPr>
          <a:xfrm>
            <a:off x="8129823" y="0"/>
            <a:ext cx="6219455" cy="498055"/>
          </a:xfrm>
          <a:prstGeom prst="rect">
            <a:avLst/>
          </a:prstGeom>
        </p:spPr>
        <p:txBody>
          <a:bodyPr vert="horz" lIns="132727" tIns="66363" rIns="132727" bIns="66363" rtlCol="0"/>
          <a:lstStyle>
            <a:lvl1pPr algn="r">
              <a:defRPr sz="1600"/>
            </a:lvl1pPr>
          </a:lstStyle>
          <a:p>
            <a:fld id="{70F99883-74AE-4A2C-81B7-5B86A08198C0}" type="datetimeFigureOut">
              <a:rPr kumimoji="1" lang="ja-JP" altLang="en-US" smtClean="0"/>
              <a:pPr/>
              <a:t>2019/12/11</a:t>
            </a:fld>
            <a:endParaRPr kumimoji="1" lang="ja-JP" altLang="en-US"/>
          </a:p>
        </p:txBody>
      </p:sp>
      <p:sp>
        <p:nvSpPr>
          <p:cNvPr id="4" name="スライド イメージ プレースホルダー 3"/>
          <p:cNvSpPr>
            <a:spLocks noGrp="1" noRot="1" noChangeAspect="1"/>
          </p:cNvSpPr>
          <p:nvPr>
            <p:ph type="sldImg" idx="2"/>
          </p:nvPr>
        </p:nvSpPr>
        <p:spPr>
          <a:xfrm>
            <a:off x="4803775" y="1239838"/>
            <a:ext cx="4745038" cy="3349625"/>
          </a:xfrm>
          <a:prstGeom prst="rect">
            <a:avLst/>
          </a:prstGeom>
          <a:noFill/>
          <a:ln w="12700">
            <a:solidFill>
              <a:prstClr val="black"/>
            </a:solidFill>
          </a:ln>
        </p:spPr>
        <p:txBody>
          <a:bodyPr vert="horz" lIns="132727" tIns="66363" rIns="132727" bIns="66363" rtlCol="0" anchor="ctr"/>
          <a:lstStyle/>
          <a:p>
            <a:endParaRPr lang="ja-JP" altLang="en-US"/>
          </a:p>
        </p:txBody>
      </p:sp>
      <p:sp>
        <p:nvSpPr>
          <p:cNvPr id="5" name="ノート プレースホルダー 4"/>
          <p:cNvSpPr>
            <a:spLocks noGrp="1"/>
          </p:cNvSpPr>
          <p:nvPr>
            <p:ph type="body" sz="quarter" idx="3"/>
          </p:nvPr>
        </p:nvSpPr>
        <p:spPr>
          <a:xfrm>
            <a:off x="1435260" y="4777196"/>
            <a:ext cx="11482070" cy="3908613"/>
          </a:xfrm>
          <a:prstGeom prst="rect">
            <a:avLst/>
          </a:prstGeom>
        </p:spPr>
        <p:txBody>
          <a:bodyPr vert="horz" lIns="132727" tIns="66363" rIns="132727" bIns="663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28586"/>
            <a:ext cx="6219455" cy="498054"/>
          </a:xfrm>
          <a:prstGeom prst="rect">
            <a:avLst/>
          </a:prstGeom>
        </p:spPr>
        <p:txBody>
          <a:bodyPr vert="horz" lIns="132727" tIns="66363" rIns="132727" bIns="66363" rtlCol="0" anchor="b"/>
          <a:lstStyle>
            <a:lvl1pPr algn="l">
              <a:defRPr sz="1600"/>
            </a:lvl1pPr>
          </a:lstStyle>
          <a:p>
            <a:endParaRPr kumimoji="1" lang="ja-JP" altLang="en-US"/>
          </a:p>
        </p:txBody>
      </p:sp>
      <p:sp>
        <p:nvSpPr>
          <p:cNvPr id="7" name="スライド番号プレースホルダー 6"/>
          <p:cNvSpPr>
            <a:spLocks noGrp="1"/>
          </p:cNvSpPr>
          <p:nvPr>
            <p:ph type="sldNum" sz="quarter" idx="5"/>
          </p:nvPr>
        </p:nvSpPr>
        <p:spPr>
          <a:xfrm>
            <a:off x="8129823" y="9428586"/>
            <a:ext cx="6219455" cy="498054"/>
          </a:xfrm>
          <a:prstGeom prst="rect">
            <a:avLst/>
          </a:prstGeom>
        </p:spPr>
        <p:txBody>
          <a:bodyPr vert="horz" lIns="132727" tIns="66363" rIns="132727" bIns="66363" rtlCol="0" anchor="b"/>
          <a:lstStyle>
            <a:lvl1pPr algn="r">
              <a:defRPr sz="16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08867" rtl="0" eaLnBrk="1" latinLnBrk="0" hangingPunct="1">
      <a:defRPr kumimoji="1" sz="1324" kern="1200">
        <a:solidFill>
          <a:schemeClr val="tx1"/>
        </a:solidFill>
        <a:latin typeface="+mn-lt"/>
        <a:ea typeface="+mn-ea"/>
        <a:cs typeface="+mn-cs"/>
      </a:defRPr>
    </a:lvl1pPr>
    <a:lvl2pPr marL="504433" algn="l" defTabSz="1008867" rtl="0" eaLnBrk="1" latinLnBrk="0" hangingPunct="1">
      <a:defRPr kumimoji="1" sz="1324" kern="1200">
        <a:solidFill>
          <a:schemeClr val="tx1"/>
        </a:solidFill>
        <a:latin typeface="+mn-lt"/>
        <a:ea typeface="+mn-ea"/>
        <a:cs typeface="+mn-cs"/>
      </a:defRPr>
    </a:lvl2pPr>
    <a:lvl3pPr marL="1008867" algn="l" defTabSz="1008867" rtl="0" eaLnBrk="1" latinLnBrk="0" hangingPunct="1">
      <a:defRPr kumimoji="1" sz="1324" kern="1200">
        <a:solidFill>
          <a:schemeClr val="tx1"/>
        </a:solidFill>
        <a:latin typeface="+mn-lt"/>
        <a:ea typeface="+mn-ea"/>
        <a:cs typeface="+mn-cs"/>
      </a:defRPr>
    </a:lvl3pPr>
    <a:lvl4pPr marL="1513300" algn="l" defTabSz="1008867" rtl="0" eaLnBrk="1" latinLnBrk="0" hangingPunct="1">
      <a:defRPr kumimoji="1" sz="1324" kern="1200">
        <a:solidFill>
          <a:schemeClr val="tx1"/>
        </a:solidFill>
        <a:latin typeface="+mn-lt"/>
        <a:ea typeface="+mn-ea"/>
        <a:cs typeface="+mn-cs"/>
      </a:defRPr>
    </a:lvl4pPr>
    <a:lvl5pPr marL="2017735" algn="l" defTabSz="1008867" rtl="0" eaLnBrk="1" latinLnBrk="0" hangingPunct="1">
      <a:defRPr kumimoji="1" sz="1324" kern="1200">
        <a:solidFill>
          <a:schemeClr val="tx1"/>
        </a:solidFill>
        <a:latin typeface="+mn-lt"/>
        <a:ea typeface="+mn-ea"/>
        <a:cs typeface="+mn-cs"/>
      </a:defRPr>
    </a:lvl5pPr>
    <a:lvl6pPr marL="2522167" algn="l" defTabSz="1008867" rtl="0" eaLnBrk="1" latinLnBrk="0" hangingPunct="1">
      <a:defRPr kumimoji="1" sz="1324" kern="1200">
        <a:solidFill>
          <a:schemeClr val="tx1"/>
        </a:solidFill>
        <a:latin typeface="+mn-lt"/>
        <a:ea typeface="+mn-ea"/>
        <a:cs typeface="+mn-cs"/>
      </a:defRPr>
    </a:lvl6pPr>
    <a:lvl7pPr marL="3026602" algn="l" defTabSz="1008867" rtl="0" eaLnBrk="1" latinLnBrk="0" hangingPunct="1">
      <a:defRPr kumimoji="1" sz="1324" kern="1200">
        <a:solidFill>
          <a:schemeClr val="tx1"/>
        </a:solidFill>
        <a:latin typeface="+mn-lt"/>
        <a:ea typeface="+mn-ea"/>
        <a:cs typeface="+mn-cs"/>
      </a:defRPr>
    </a:lvl7pPr>
    <a:lvl8pPr marL="3531035" algn="l" defTabSz="1008867" rtl="0" eaLnBrk="1" latinLnBrk="0" hangingPunct="1">
      <a:defRPr kumimoji="1" sz="1324" kern="1200">
        <a:solidFill>
          <a:schemeClr val="tx1"/>
        </a:solidFill>
        <a:latin typeface="+mn-lt"/>
        <a:ea typeface="+mn-ea"/>
        <a:cs typeface="+mn-cs"/>
      </a:defRPr>
    </a:lvl8pPr>
    <a:lvl9pPr marL="4035469" algn="l" defTabSz="1008867" rtl="0" eaLnBrk="1" latinLnBrk="0" hangingPunct="1">
      <a:defRPr kumimoji="1" sz="132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375495" y="1233672"/>
            <a:ext cx="10287520" cy="4182343"/>
          </a:xfrm>
        </p:spPr>
        <p:txBody>
          <a:bodyPr bIns="0" anchor="b">
            <a:normAutofit/>
          </a:bodyPr>
          <a:lstStyle>
            <a:lvl1pPr algn="ctr">
              <a:defRPr sz="8362"/>
            </a:lvl1pPr>
          </a:lstStyle>
          <a:p>
            <a:r>
              <a:rPr lang="ja-JP" altLang="en-US"/>
              <a:t>マスター タイトルの書式設定</a:t>
            </a:r>
            <a:endParaRPr lang="en-US" dirty="0"/>
          </a:p>
        </p:txBody>
      </p:sp>
      <p:sp>
        <p:nvSpPr>
          <p:cNvPr id="3" name="Subtitle 2"/>
          <p:cNvSpPr>
            <a:spLocks noGrp="1"/>
          </p:cNvSpPr>
          <p:nvPr>
            <p:ph type="subTitle" idx="1"/>
          </p:nvPr>
        </p:nvSpPr>
        <p:spPr>
          <a:xfrm>
            <a:off x="2375495" y="5416016"/>
            <a:ext cx="10287520" cy="1566403"/>
          </a:xfrm>
        </p:spPr>
        <p:txBody>
          <a:bodyPr tIns="91440" bIns="91440">
            <a:normAutofit/>
          </a:bodyPr>
          <a:lstStyle>
            <a:lvl1pPr marL="0" indent="0" algn="ctr">
              <a:buNone/>
              <a:defRPr sz="2478" b="0">
                <a:solidFill>
                  <a:schemeClr val="tx1"/>
                </a:solidFill>
              </a:defRPr>
            </a:lvl1pPr>
            <a:lvl2pPr marL="531015" indent="0" algn="ctr">
              <a:buNone/>
              <a:defRPr sz="2323"/>
            </a:lvl2pPr>
            <a:lvl3pPr marL="1062030" indent="0" algn="ctr">
              <a:buNone/>
              <a:defRPr sz="2091"/>
            </a:lvl3pPr>
            <a:lvl4pPr marL="1593045" indent="0" algn="ctr">
              <a:buNone/>
              <a:defRPr sz="1858"/>
            </a:lvl4pPr>
            <a:lvl5pPr marL="2124060" indent="0" algn="ctr">
              <a:buNone/>
              <a:defRPr sz="1858"/>
            </a:lvl5pPr>
            <a:lvl6pPr marL="2655075" indent="0" algn="ctr">
              <a:buNone/>
              <a:defRPr sz="1858"/>
            </a:lvl6pPr>
            <a:lvl7pPr marL="3186090" indent="0" algn="ctr">
              <a:buNone/>
              <a:defRPr sz="1858"/>
            </a:lvl7pPr>
            <a:lvl8pPr marL="3717105" indent="0" algn="ctr">
              <a:buNone/>
              <a:defRPr sz="1858"/>
            </a:lvl8pPr>
            <a:lvl9pPr marL="4248120" indent="0" algn="ctr">
              <a:buNone/>
              <a:defRPr sz="185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694A3B7E-DD21-4048-88F3-59665D8E8CDB}" type="datetimeFigureOut">
              <a:rPr lang="en-US" smtClean="0">
                <a:solidFill>
                  <a:prstClr val="black">
                    <a:tint val="75000"/>
                  </a:prstClr>
                </a:solidFill>
              </a:rPr>
              <a:pPr>
                <a:defRPr/>
              </a:pPr>
              <a:t>12/11/2019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375494" y="509971"/>
            <a:ext cx="6120674" cy="478832"/>
          </a:xfr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786231" y="1237299"/>
            <a:ext cx="1319827" cy="779846"/>
          </a:xfrm>
        </p:spPr>
        <p:txBody>
          <a:bodyPr/>
          <a:lstStyle/>
          <a:p>
            <a:pPr>
              <a:defRPr/>
            </a:pPr>
            <a:fld id="{84903F17-9641-4B84-A974-7D55D06F189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998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499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8804" y="1237301"/>
            <a:ext cx="1815207" cy="7216356"/>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375497" y="1237301"/>
            <a:ext cx="8204868" cy="72163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C64D20DD-EE55-4DDE-BB8B-8D151B9371C9}" type="datetimeFigureOut">
              <a:rPr lang="en-US" smtClean="0">
                <a:solidFill>
                  <a:prstClr val="black">
                    <a:tint val="75000"/>
                  </a:prstClr>
                </a:solidFill>
              </a:rPr>
              <a:pPr>
                <a:defRPr/>
              </a:pPr>
              <a:t>12/11/2019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F60586A-009D-4946-86B1-6BEB0D580BF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766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38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6AE7DE13-46BE-4B37-9FBB-8FA2A87D7224}" type="datetimeFigureOut">
              <a:rPr lang="en-US" smtClean="0">
                <a:solidFill>
                  <a:prstClr val="black">
                    <a:tint val="75000"/>
                  </a:prstClr>
                </a:solidFill>
              </a:rPr>
              <a:pPr>
                <a:defRPr/>
              </a:pPr>
              <a:t>12/11/2019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A7FC707-0A99-4B85-9C38-B64E72987C1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75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375497" y="2719562"/>
            <a:ext cx="10287516" cy="3023307"/>
          </a:xfrm>
        </p:spPr>
        <p:txBody>
          <a:bodyPr anchor="b">
            <a:normAutofit/>
          </a:bodyPr>
          <a:lstStyle>
            <a:lvl1pPr algn="ctr">
              <a:defRPr sz="495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360400" y="5742870"/>
            <a:ext cx="10287516" cy="1720081"/>
          </a:xfrm>
        </p:spPr>
        <p:txBody>
          <a:bodyPr tIns="91440">
            <a:normAutofit/>
          </a:bodyPr>
          <a:lstStyle>
            <a:lvl1pPr marL="0" indent="0" algn="ctr">
              <a:buNone/>
              <a:defRPr sz="2787">
                <a:solidFill>
                  <a:schemeClr val="tx1"/>
                </a:solidFill>
              </a:defRPr>
            </a:lvl1pPr>
            <a:lvl2pPr marL="531015" indent="0">
              <a:buNone/>
              <a:defRPr sz="2323">
                <a:solidFill>
                  <a:schemeClr val="tx1">
                    <a:tint val="75000"/>
                  </a:schemeClr>
                </a:solidFill>
              </a:defRPr>
            </a:lvl2pPr>
            <a:lvl3pPr marL="1062030" indent="0">
              <a:buNone/>
              <a:defRPr sz="2091">
                <a:solidFill>
                  <a:schemeClr val="tx1">
                    <a:tint val="75000"/>
                  </a:schemeClr>
                </a:solidFill>
              </a:defRPr>
            </a:lvl3pPr>
            <a:lvl4pPr marL="1593045" indent="0">
              <a:buNone/>
              <a:defRPr sz="1858">
                <a:solidFill>
                  <a:schemeClr val="tx1">
                    <a:tint val="75000"/>
                  </a:schemeClr>
                </a:solidFill>
              </a:defRPr>
            </a:lvl4pPr>
            <a:lvl5pPr marL="2124060" indent="0">
              <a:buNone/>
              <a:defRPr sz="1858">
                <a:solidFill>
                  <a:schemeClr val="tx1">
                    <a:tint val="75000"/>
                  </a:schemeClr>
                </a:solidFill>
              </a:defRPr>
            </a:lvl5pPr>
            <a:lvl6pPr marL="2655075" indent="0">
              <a:buNone/>
              <a:defRPr sz="1858">
                <a:solidFill>
                  <a:schemeClr val="tx1">
                    <a:tint val="75000"/>
                  </a:schemeClr>
                </a:solidFill>
              </a:defRPr>
            </a:lvl6pPr>
            <a:lvl7pPr marL="3186090" indent="0">
              <a:buNone/>
              <a:defRPr sz="1858">
                <a:solidFill>
                  <a:schemeClr val="tx1">
                    <a:tint val="75000"/>
                  </a:schemeClr>
                </a:solidFill>
              </a:defRPr>
            </a:lvl7pPr>
            <a:lvl8pPr marL="3717105" indent="0">
              <a:buNone/>
              <a:defRPr sz="1858">
                <a:solidFill>
                  <a:schemeClr val="tx1">
                    <a:tint val="75000"/>
                  </a:schemeClr>
                </a:solidFill>
              </a:defRPr>
            </a:lvl8pPr>
            <a:lvl9pPr marL="4248120" indent="0">
              <a:buNone/>
              <a:defRPr sz="185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8184D596-71CB-401C-BE2A-FF96587D8E95}" type="datetimeFigureOut">
              <a:rPr lang="en-US" smtClean="0">
                <a:solidFill>
                  <a:prstClr val="black">
                    <a:tint val="75000"/>
                  </a:prstClr>
                </a:solidFill>
              </a:rPr>
              <a:pPr>
                <a:defRPr/>
              </a:pPr>
              <a:t>12/11/2019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9CCBC2-8C21-4C9A-A2A0-C4F7CFD13B6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806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375496" y="1246463"/>
            <a:ext cx="10287518" cy="1640451"/>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375495" y="3118803"/>
            <a:ext cx="4880421" cy="53234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782592" y="3118804"/>
            <a:ext cx="4880079" cy="532344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B73FDC24-657B-46BD-9F76-F6EB56EE60B7}" type="datetimeFigureOut">
              <a:rPr lang="en-US" smtClean="0">
                <a:solidFill>
                  <a:prstClr val="black">
                    <a:tint val="75000"/>
                  </a:prstClr>
                </a:solidFill>
              </a:rPr>
              <a:pPr>
                <a:defRPr/>
              </a:pPr>
              <a:t>12/11/2019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B8B99DA-1B7B-4D03-B44C-EA0B6BFD2A8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470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375496" y="1245338"/>
            <a:ext cx="10287518" cy="163582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375496" y="3127498"/>
            <a:ext cx="4880420" cy="1241898"/>
          </a:xfrm>
        </p:spPr>
        <p:txBody>
          <a:bodyPr anchor="b">
            <a:normAutofit/>
          </a:bodyPr>
          <a:lstStyle>
            <a:lvl1pPr marL="0" indent="0">
              <a:lnSpc>
                <a:spcPct val="100000"/>
              </a:lnSpc>
              <a:buNone/>
              <a:defRPr sz="3407" b="0" cap="all" baseline="0">
                <a:solidFill>
                  <a:schemeClr val="accent1"/>
                </a:solidFill>
              </a:defRPr>
            </a:lvl1pPr>
            <a:lvl2pPr marL="531015" indent="0">
              <a:buNone/>
              <a:defRPr sz="2323" b="1"/>
            </a:lvl2pPr>
            <a:lvl3pPr marL="1062030" indent="0">
              <a:buNone/>
              <a:defRPr sz="2091" b="1"/>
            </a:lvl3pPr>
            <a:lvl4pPr marL="1593045" indent="0">
              <a:buNone/>
              <a:defRPr sz="1858" b="1"/>
            </a:lvl4pPr>
            <a:lvl5pPr marL="2124060" indent="0">
              <a:buNone/>
              <a:defRPr sz="1858" b="1"/>
            </a:lvl5pPr>
            <a:lvl6pPr marL="2655075" indent="0">
              <a:buNone/>
              <a:defRPr sz="1858" b="1"/>
            </a:lvl6pPr>
            <a:lvl7pPr marL="3186090" indent="0">
              <a:buNone/>
              <a:defRPr sz="1858" b="1"/>
            </a:lvl7pPr>
            <a:lvl8pPr marL="3717105" indent="0">
              <a:buNone/>
              <a:defRPr sz="1858" b="1"/>
            </a:lvl8pPr>
            <a:lvl9pPr marL="4248120" indent="0">
              <a:buNone/>
              <a:defRPr sz="1858" b="1"/>
            </a:lvl9pPr>
          </a:lstStyle>
          <a:p>
            <a:pPr lvl="0"/>
            <a:r>
              <a:rPr lang="ja-JP" altLang="en-US"/>
              <a:t>マスター テキストの書式設定</a:t>
            </a:r>
          </a:p>
        </p:txBody>
      </p:sp>
      <p:sp>
        <p:nvSpPr>
          <p:cNvPr id="4" name="Content Placeholder 3"/>
          <p:cNvSpPr>
            <a:spLocks noGrp="1"/>
          </p:cNvSpPr>
          <p:nvPr>
            <p:ph sz="half" idx="2"/>
          </p:nvPr>
        </p:nvSpPr>
        <p:spPr>
          <a:xfrm>
            <a:off x="2375496" y="4373697"/>
            <a:ext cx="4880420" cy="409523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782770" y="3132847"/>
            <a:ext cx="4880242" cy="1242353"/>
          </a:xfrm>
        </p:spPr>
        <p:txBody>
          <a:bodyPr anchor="b">
            <a:normAutofit/>
          </a:bodyPr>
          <a:lstStyle>
            <a:lvl1pPr marL="0" indent="0">
              <a:lnSpc>
                <a:spcPct val="100000"/>
              </a:lnSpc>
              <a:buNone/>
              <a:defRPr sz="3407" b="0" cap="all" baseline="0">
                <a:solidFill>
                  <a:schemeClr val="accent1"/>
                </a:solidFill>
              </a:defRPr>
            </a:lvl1pPr>
            <a:lvl2pPr marL="531015" indent="0">
              <a:buNone/>
              <a:defRPr sz="2323" b="1"/>
            </a:lvl2pPr>
            <a:lvl3pPr marL="1062030" indent="0">
              <a:buNone/>
              <a:defRPr sz="2091" b="1"/>
            </a:lvl3pPr>
            <a:lvl4pPr marL="1593045" indent="0">
              <a:buNone/>
              <a:defRPr sz="1858" b="1"/>
            </a:lvl4pPr>
            <a:lvl5pPr marL="2124060" indent="0">
              <a:buNone/>
              <a:defRPr sz="1858" b="1"/>
            </a:lvl5pPr>
            <a:lvl6pPr marL="2655075" indent="0">
              <a:buNone/>
              <a:defRPr sz="1858" b="1"/>
            </a:lvl6pPr>
            <a:lvl7pPr marL="3186090" indent="0">
              <a:buNone/>
              <a:defRPr sz="1858" b="1"/>
            </a:lvl7pPr>
            <a:lvl8pPr marL="3717105" indent="0">
              <a:buNone/>
              <a:defRPr sz="1858" b="1"/>
            </a:lvl8pPr>
            <a:lvl9pPr marL="4248120" indent="0">
              <a:buNone/>
              <a:defRPr sz="1858" b="1"/>
            </a:lvl9pPr>
          </a:lstStyle>
          <a:p>
            <a:pPr lvl="0"/>
            <a:r>
              <a:rPr lang="ja-JP" altLang="en-US"/>
              <a:t>マスター テキストの書式設定</a:t>
            </a:r>
          </a:p>
        </p:txBody>
      </p:sp>
      <p:sp>
        <p:nvSpPr>
          <p:cNvPr id="6" name="Content Placeholder 5"/>
          <p:cNvSpPr>
            <a:spLocks noGrp="1"/>
          </p:cNvSpPr>
          <p:nvPr>
            <p:ph sz="quarter" idx="4"/>
          </p:nvPr>
        </p:nvSpPr>
        <p:spPr>
          <a:xfrm>
            <a:off x="7782770" y="4369393"/>
            <a:ext cx="4880242" cy="40842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23244564-11C5-49CA-A6C6-0EFA5B9EEF59}" type="datetimeFigureOut">
              <a:rPr lang="en-US" smtClean="0">
                <a:solidFill>
                  <a:prstClr val="black">
                    <a:tint val="75000"/>
                  </a:prstClr>
                </a:solidFill>
              </a:rPr>
              <a:pPr>
                <a:defRPr/>
              </a:pPr>
              <a:t>12/11/2019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10FB411-F8C4-4E71-AA2F-EFB8BA5857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4622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1E3C5F0A-E814-4F5B-8509-4826EF6EAFAD}" type="datetimeFigureOut">
              <a:rPr lang="en-US" smtClean="0">
                <a:solidFill>
                  <a:prstClr val="black">
                    <a:tint val="75000"/>
                  </a:prstClr>
                </a:solidFill>
              </a:rPr>
              <a:pPr>
                <a:defRPr/>
              </a:pPr>
              <a:t>12/11/2019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8C3135D-753B-4641-9B40-F5C756AB03B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14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49F838-D727-4C3D-981F-C91357BA9725}" type="datetimeFigureOut">
              <a:rPr lang="en-US" smtClean="0">
                <a:solidFill>
                  <a:prstClr val="black">
                    <a:tint val="75000"/>
                  </a:prstClr>
                </a:solidFill>
              </a:rPr>
              <a:pPr>
                <a:defRPr/>
              </a:pPr>
              <a:t>12/11/2019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E37CFDE-7B0F-4037-894D-A6CABA6358C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57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368174" y="1237299"/>
            <a:ext cx="3992288" cy="3726762"/>
          </a:xfrm>
        </p:spPr>
        <p:txBody>
          <a:bodyPr anchor="b">
            <a:normAutofit/>
          </a:bodyPr>
          <a:lstStyle>
            <a:lvl1pPr algn="l">
              <a:defRPr sz="3717"/>
            </a:lvl1pPr>
          </a:lstStyle>
          <a:p>
            <a:r>
              <a:rPr lang="ja-JP" altLang="en-US"/>
              <a:t>マスター タイトルの書式設定</a:t>
            </a:r>
            <a:endParaRPr lang="en-US" dirty="0"/>
          </a:p>
        </p:txBody>
      </p:sp>
      <p:sp>
        <p:nvSpPr>
          <p:cNvPr id="3" name="Content Placeholder 2"/>
          <p:cNvSpPr>
            <a:spLocks noGrp="1"/>
          </p:cNvSpPr>
          <p:nvPr>
            <p:ph idx="1"/>
          </p:nvPr>
        </p:nvSpPr>
        <p:spPr>
          <a:xfrm>
            <a:off x="6889812" y="1237300"/>
            <a:ext cx="5770866" cy="721471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368174" y="4964061"/>
            <a:ext cx="3984967" cy="3481558"/>
          </a:xfrm>
        </p:spPr>
        <p:txBody>
          <a:bodyPr>
            <a:normAutofit/>
          </a:bodyPr>
          <a:lstStyle>
            <a:lvl1pPr marL="0" indent="0" algn="l">
              <a:buNone/>
              <a:defRPr sz="2478"/>
            </a:lvl1pPr>
            <a:lvl2pPr marL="531015" indent="0">
              <a:buNone/>
              <a:defRPr sz="1626"/>
            </a:lvl2pPr>
            <a:lvl3pPr marL="1062030" indent="0">
              <a:buNone/>
              <a:defRPr sz="1394"/>
            </a:lvl3pPr>
            <a:lvl4pPr marL="1593045" indent="0">
              <a:buNone/>
              <a:defRPr sz="1161"/>
            </a:lvl4pPr>
            <a:lvl5pPr marL="2124060" indent="0">
              <a:buNone/>
              <a:defRPr sz="1161"/>
            </a:lvl5pPr>
            <a:lvl6pPr marL="2655075" indent="0">
              <a:buNone/>
              <a:defRPr sz="1161"/>
            </a:lvl6pPr>
            <a:lvl7pPr marL="3186090" indent="0">
              <a:buNone/>
              <a:defRPr sz="1161"/>
            </a:lvl7pPr>
            <a:lvl8pPr marL="3717105" indent="0">
              <a:buNone/>
              <a:defRPr sz="1161"/>
            </a:lvl8pPr>
            <a:lvl9pPr marL="4248120" indent="0">
              <a:buNone/>
              <a:defRPr sz="116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605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8222542" y="746696"/>
            <a:ext cx="5778548" cy="7973955"/>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376578" y="1749176"/>
            <a:ext cx="5069438" cy="2834863"/>
          </a:xfrm>
        </p:spPr>
        <p:txBody>
          <a:bodyPr anchor="b">
            <a:normAutofit/>
          </a:bodyPr>
          <a:lstStyle>
            <a:lvl1pPr>
              <a:defRPr sz="495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281732" y="1738383"/>
            <a:ext cx="3678046" cy="598743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4956" dirty="0"/>
            </a:lvl1pPr>
          </a:lstStyle>
          <a:p>
            <a:pPr lvl="0" algn="ctr" defTabSz="1416040">
              <a:spcBef>
                <a:spcPts val="2787"/>
              </a:spcBef>
            </a:pPr>
            <a:r>
              <a:rPr lang="ja-JP" altLang="en-US"/>
              <a:t>アイコンをクリックして図を追加</a:t>
            </a:r>
            <a:endParaRPr lang="en-US" dirty="0"/>
          </a:p>
        </p:txBody>
      </p:sp>
      <p:sp>
        <p:nvSpPr>
          <p:cNvPr id="4" name="Text Placeholder 3"/>
          <p:cNvSpPr>
            <a:spLocks noGrp="1"/>
          </p:cNvSpPr>
          <p:nvPr>
            <p:ph type="body" sz="half" idx="2"/>
          </p:nvPr>
        </p:nvSpPr>
        <p:spPr>
          <a:xfrm>
            <a:off x="2375498" y="4871918"/>
            <a:ext cx="5062176" cy="3103017"/>
          </a:xfrm>
        </p:spPr>
        <p:txBody>
          <a:bodyPr>
            <a:normAutofit/>
          </a:bodyPr>
          <a:lstStyle>
            <a:lvl1pPr marL="0" indent="0" algn="l">
              <a:buNone/>
              <a:defRPr sz="2787"/>
            </a:lvl1pPr>
            <a:lvl2pPr marL="531015" indent="0">
              <a:buNone/>
              <a:defRPr sz="1626"/>
            </a:lvl2pPr>
            <a:lvl3pPr marL="1062030" indent="0">
              <a:buNone/>
              <a:defRPr sz="1394"/>
            </a:lvl3pPr>
            <a:lvl4pPr marL="1593045" indent="0">
              <a:buNone/>
              <a:defRPr sz="1161"/>
            </a:lvl4pPr>
            <a:lvl5pPr marL="2124060" indent="0">
              <a:buNone/>
              <a:defRPr sz="1161"/>
            </a:lvl5pPr>
            <a:lvl6pPr marL="2655075" indent="0">
              <a:buNone/>
              <a:defRPr sz="1161"/>
            </a:lvl6pPr>
            <a:lvl7pPr marL="3186090" indent="0">
              <a:buNone/>
              <a:defRPr sz="1161"/>
            </a:lvl7pPr>
            <a:lvl8pPr marL="3717105" indent="0">
              <a:buNone/>
              <a:defRPr sz="1161"/>
            </a:lvl8pPr>
            <a:lvl9pPr marL="4248120" indent="0">
              <a:buNone/>
              <a:defRPr sz="1161"/>
            </a:lvl9pPr>
          </a:lstStyle>
          <a:p>
            <a:pPr lvl="0"/>
            <a:r>
              <a:rPr lang="ja-JP" altLang="en-US"/>
              <a:t>マスター テキストの書式設定</a:t>
            </a:r>
          </a:p>
        </p:txBody>
      </p:sp>
      <p:sp>
        <p:nvSpPr>
          <p:cNvPr id="5" name="Date Placeholder 4"/>
          <p:cNvSpPr>
            <a:spLocks noGrp="1"/>
          </p:cNvSpPr>
          <p:nvPr>
            <p:ph type="dt" sz="half" idx="10"/>
          </p:nvPr>
        </p:nvSpPr>
        <p:spPr>
          <a:xfrm>
            <a:off x="2364261" y="8470682"/>
            <a:ext cx="5073413" cy="495746"/>
          </a:xfrm>
        </p:spPr>
        <p:txBody>
          <a:bodyPr/>
          <a:lstStyle>
            <a:lvl1pPr algn="l">
              <a:defRPr/>
            </a:lvl1pPr>
          </a:lstStyle>
          <a:p>
            <a:pPr>
              <a:defRPr/>
            </a:pPr>
            <a:fld id="{D7CF08AA-2110-42CD-8773-E3A4EF59A3C2}" type="datetimeFigureOut">
              <a:rPr lang="en-US" smtClean="0">
                <a:solidFill>
                  <a:prstClr val="black">
                    <a:tint val="75000"/>
                  </a:prstClr>
                </a:solidFill>
              </a:rPr>
              <a:pPr>
                <a:defRPr/>
              </a:pPr>
              <a:t>12/11/2019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2365686" y="493452"/>
            <a:ext cx="5072060" cy="496997"/>
          </a:xfr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D69A334-02AD-4810-8742-6DB93C5EA25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571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5609521"/>
            <a:ext cx="15047913" cy="389053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4">
            <a:extLst>
              <a:ext uri="{28A0092B-C50C-407E-A947-70E740481C1C}">
                <a14:useLocalDpi xmlns:a14="http://schemas.microsoft.com/office/drawing/2010/main" val="0"/>
              </a:ext>
            </a:extLst>
          </a:blip>
          <a:srcRect t="2769" b="-2769"/>
          <a:stretch/>
        </p:blipFill>
        <p:spPr>
          <a:xfrm>
            <a:off x="0" y="9501695"/>
            <a:ext cx="15047913" cy="1150541"/>
          </a:xfrm>
          <a:prstGeom prst="rect">
            <a:avLst/>
          </a:prstGeom>
        </p:spPr>
      </p:pic>
      <p:sp>
        <p:nvSpPr>
          <p:cNvPr id="2" name="Title Placeholder 1"/>
          <p:cNvSpPr>
            <a:spLocks noGrp="1"/>
          </p:cNvSpPr>
          <p:nvPr>
            <p:ph type="title"/>
          </p:nvPr>
        </p:nvSpPr>
        <p:spPr>
          <a:xfrm>
            <a:off x="2375496" y="1245889"/>
            <a:ext cx="10287518" cy="162485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375496" y="3121587"/>
            <a:ext cx="10287518" cy="534365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765610" y="511615"/>
            <a:ext cx="3897403" cy="478832"/>
          </a:xfrm>
          <a:prstGeom prst="rect">
            <a:avLst/>
          </a:prstGeom>
        </p:spPr>
        <p:txBody>
          <a:bodyPr vert="horz" lIns="91440" tIns="45720" rIns="91440" bIns="45720" rtlCol="0" anchor="ctr"/>
          <a:lstStyle>
            <a:lvl1pPr algn="r">
              <a:defRPr sz="1549">
                <a:solidFill>
                  <a:schemeClr val="tx1">
                    <a:tint val="75000"/>
                  </a:schemeClr>
                </a:solidFill>
              </a:defRPr>
            </a:lvl1pPr>
          </a:lstStyle>
          <a:p>
            <a:fld id="{48A87A34-81AB-432B-8DAE-1953F412C126}" type="datetimeFigureOut">
              <a:rPr lang="en-US" smtClean="0"/>
              <a:pPr/>
              <a:t>12/11/2019</a:t>
            </a:fld>
            <a:endParaRPr lang="en-US" dirty="0"/>
          </a:p>
        </p:txBody>
      </p:sp>
      <p:sp>
        <p:nvSpPr>
          <p:cNvPr id="5" name="Footer Placeholder 4"/>
          <p:cNvSpPr>
            <a:spLocks noGrp="1"/>
          </p:cNvSpPr>
          <p:nvPr>
            <p:ph type="ftr" sz="quarter" idx="3"/>
          </p:nvPr>
        </p:nvSpPr>
        <p:spPr>
          <a:xfrm>
            <a:off x="2375496" y="509971"/>
            <a:ext cx="6120674" cy="478832"/>
          </a:xfrm>
          <a:prstGeom prst="rect">
            <a:avLst/>
          </a:prstGeom>
        </p:spPr>
        <p:txBody>
          <a:bodyPr vert="horz" lIns="91440" tIns="45720" rIns="91440" bIns="45720" rtlCol="0" anchor="ctr"/>
          <a:lstStyle>
            <a:lvl1pPr algn="l">
              <a:defRPr sz="154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2630" y="1237299"/>
            <a:ext cx="1309527" cy="779846"/>
          </a:xfrm>
          <a:prstGeom prst="rect">
            <a:avLst/>
          </a:prstGeom>
        </p:spPr>
        <p:txBody>
          <a:bodyPr vert="horz" lIns="91440" tIns="45720" rIns="91440" bIns="45720" rtlCol="0" anchor="t"/>
          <a:lstStyle>
            <a:lvl1pPr algn="r">
              <a:defRPr sz="4336">
                <a:solidFill>
                  <a:schemeClr val="accent1"/>
                </a:solidFill>
              </a:defRPr>
            </a:lvl1pPr>
          </a:lstStyle>
          <a:p>
            <a:fld id="{6D22F896-40B5-4ADD-8801-0D06FADFA095}" type="slidenum">
              <a:rPr lang="en-US" smtClean="0"/>
              <a:pPr/>
              <a:t>‹#›</a:t>
            </a:fld>
            <a:endParaRPr lang="en-US" dirty="0"/>
          </a:p>
        </p:txBody>
      </p:sp>
      <p:cxnSp>
        <p:nvCxnSpPr>
          <p:cNvPr id="12" name="Straight Connector 11"/>
          <p:cNvCxnSpPr/>
          <p:nvPr/>
        </p:nvCxnSpPr>
        <p:spPr>
          <a:xfrm>
            <a:off x="0" y="9515856"/>
            <a:ext cx="15047913"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430947"/>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defTabSz="1062030" rtl="0" eaLnBrk="1" latinLnBrk="0" hangingPunct="1">
        <a:lnSpc>
          <a:spcPct val="90000"/>
        </a:lnSpc>
        <a:spcBef>
          <a:spcPct val="0"/>
        </a:spcBef>
        <a:buNone/>
        <a:defRPr kumimoji="1" sz="4956" b="0" i="0" kern="1200" cap="all">
          <a:solidFill>
            <a:schemeClr val="accent1"/>
          </a:solidFill>
          <a:effectLst/>
          <a:latin typeface="+mj-lt"/>
          <a:ea typeface="+mj-ea"/>
          <a:cs typeface="+mj-cs"/>
        </a:defRPr>
      </a:lvl1pPr>
    </p:titleStyle>
    <p:bodyStyle>
      <a:lvl1pPr marL="354010" indent="-354010" algn="l" defTabSz="1062030" rtl="0" eaLnBrk="1" latinLnBrk="0" hangingPunct="1">
        <a:lnSpc>
          <a:spcPct val="120000"/>
        </a:lnSpc>
        <a:spcBef>
          <a:spcPts val="1549"/>
        </a:spcBef>
        <a:buClr>
          <a:schemeClr val="accent1"/>
        </a:buClr>
        <a:buSzPct val="100000"/>
        <a:buFont typeface="Arial" panose="020B0604020202020204" pitchFamily="34" charset="0"/>
        <a:buChar char="•"/>
        <a:defRPr kumimoji="1" sz="3097" kern="1200" cap="none">
          <a:solidFill>
            <a:schemeClr val="tx1"/>
          </a:solidFill>
          <a:effectLst/>
          <a:latin typeface="+mn-lt"/>
          <a:ea typeface="+mn-ea"/>
          <a:cs typeface="+mn-cs"/>
        </a:defRPr>
      </a:lvl1pPr>
      <a:lvl2pPr marL="1062030" indent="-354010" algn="l" defTabSz="1062030" rtl="0" eaLnBrk="1" latinLnBrk="0" hangingPunct="1">
        <a:lnSpc>
          <a:spcPct val="120000"/>
        </a:lnSpc>
        <a:spcBef>
          <a:spcPts val="774"/>
        </a:spcBef>
        <a:buClr>
          <a:schemeClr val="accent1"/>
        </a:buClr>
        <a:buSzPct val="100000"/>
        <a:buFont typeface="Arial" panose="020B0604020202020204" pitchFamily="34" charset="0"/>
        <a:buChar char="•"/>
        <a:defRPr kumimoji="1" sz="2478" kern="1200" cap="none" baseline="0">
          <a:solidFill>
            <a:schemeClr val="tx1"/>
          </a:solidFill>
          <a:effectLst/>
          <a:latin typeface="+mn-lt"/>
          <a:ea typeface="+mn-ea"/>
          <a:cs typeface="+mn-cs"/>
        </a:defRPr>
      </a:lvl2pPr>
      <a:lvl3pPr marL="1770050" indent="-354010" algn="l" defTabSz="1062030" rtl="0" eaLnBrk="1" latinLnBrk="0" hangingPunct="1">
        <a:lnSpc>
          <a:spcPct val="120000"/>
        </a:lnSpc>
        <a:spcBef>
          <a:spcPts val="774"/>
        </a:spcBef>
        <a:buClr>
          <a:schemeClr val="accent1"/>
        </a:buClr>
        <a:buSzPct val="100000"/>
        <a:buFont typeface="Arial" panose="020B0604020202020204" pitchFamily="34" charset="0"/>
        <a:buChar char="•"/>
        <a:defRPr kumimoji="1" sz="2478" kern="1200" cap="none">
          <a:solidFill>
            <a:schemeClr val="tx1"/>
          </a:solidFill>
          <a:effectLst/>
          <a:latin typeface="+mn-lt"/>
          <a:ea typeface="+mn-ea"/>
          <a:cs typeface="+mn-cs"/>
        </a:defRPr>
      </a:lvl3pPr>
      <a:lvl4pPr marL="2478070" indent="-354010" algn="l" defTabSz="1062030" rtl="0" eaLnBrk="1" latinLnBrk="0" hangingPunct="1">
        <a:lnSpc>
          <a:spcPct val="120000"/>
        </a:lnSpc>
        <a:spcBef>
          <a:spcPts val="774"/>
        </a:spcBef>
        <a:buClr>
          <a:schemeClr val="accent1"/>
        </a:buClr>
        <a:buSzPct val="100000"/>
        <a:buFont typeface="Arial" panose="020B0604020202020204" pitchFamily="34" charset="0"/>
        <a:buChar char="•"/>
        <a:defRPr kumimoji="1" sz="2168" kern="1200" cap="none" baseline="0">
          <a:solidFill>
            <a:schemeClr val="tx1"/>
          </a:solidFill>
          <a:effectLst/>
          <a:latin typeface="+mn-lt"/>
          <a:ea typeface="+mn-ea"/>
          <a:cs typeface="+mn-cs"/>
        </a:defRPr>
      </a:lvl4pPr>
      <a:lvl5pPr marL="3186090" indent="-354010" algn="l" defTabSz="1062030" rtl="0" eaLnBrk="1" latinLnBrk="0" hangingPunct="1">
        <a:lnSpc>
          <a:spcPct val="120000"/>
        </a:lnSpc>
        <a:spcBef>
          <a:spcPts val="774"/>
        </a:spcBef>
        <a:buClr>
          <a:schemeClr val="accent1"/>
        </a:buClr>
        <a:buSzPct val="100000"/>
        <a:buFont typeface="Arial" panose="020B0604020202020204" pitchFamily="34" charset="0"/>
        <a:buChar char="•"/>
        <a:defRPr kumimoji="1" sz="1858" kern="1200" cap="none">
          <a:solidFill>
            <a:schemeClr val="tx1"/>
          </a:solidFill>
          <a:effectLst/>
          <a:latin typeface="+mn-lt"/>
          <a:ea typeface="+mn-ea"/>
          <a:cs typeface="+mn-cs"/>
        </a:defRPr>
      </a:lvl5pPr>
      <a:lvl6pPr marL="3894110" indent="-354010" algn="l" defTabSz="1416040" rtl="0" eaLnBrk="1" latinLnBrk="0" hangingPunct="1">
        <a:lnSpc>
          <a:spcPct val="120000"/>
        </a:lnSpc>
        <a:spcBef>
          <a:spcPts val="774"/>
        </a:spcBef>
        <a:buClr>
          <a:schemeClr val="accent1"/>
        </a:buClr>
        <a:buSzPct val="100000"/>
        <a:buFont typeface="Arial" panose="020B0604020202020204" pitchFamily="34" charset="0"/>
        <a:buChar char="•"/>
        <a:defRPr kumimoji="1" sz="1858" kern="1200">
          <a:solidFill>
            <a:schemeClr val="tx1"/>
          </a:solidFill>
          <a:effectLst/>
          <a:latin typeface="+mn-lt"/>
          <a:ea typeface="+mn-ea"/>
          <a:cs typeface="+mn-cs"/>
        </a:defRPr>
      </a:lvl6pPr>
      <a:lvl7pPr marL="4602129" indent="-354010" algn="l" defTabSz="1416040" rtl="0" eaLnBrk="1" latinLnBrk="0" hangingPunct="1">
        <a:lnSpc>
          <a:spcPct val="120000"/>
        </a:lnSpc>
        <a:spcBef>
          <a:spcPts val="774"/>
        </a:spcBef>
        <a:buClr>
          <a:schemeClr val="accent1"/>
        </a:buClr>
        <a:buSzPct val="100000"/>
        <a:buFont typeface="Arial" panose="020B0604020202020204" pitchFamily="34" charset="0"/>
        <a:buChar char="•"/>
        <a:defRPr kumimoji="1" sz="1858" kern="1200">
          <a:solidFill>
            <a:schemeClr val="tx1"/>
          </a:solidFill>
          <a:effectLst/>
          <a:latin typeface="+mn-lt"/>
          <a:ea typeface="+mn-ea"/>
          <a:cs typeface="+mn-cs"/>
        </a:defRPr>
      </a:lvl7pPr>
      <a:lvl8pPr marL="5310149" indent="-354010" algn="l" defTabSz="1416040" rtl="0" eaLnBrk="1" latinLnBrk="0" hangingPunct="1">
        <a:lnSpc>
          <a:spcPct val="120000"/>
        </a:lnSpc>
        <a:spcBef>
          <a:spcPts val="774"/>
        </a:spcBef>
        <a:buClr>
          <a:schemeClr val="accent1"/>
        </a:buClr>
        <a:buSzPct val="100000"/>
        <a:buFont typeface="Arial" panose="020B0604020202020204" pitchFamily="34" charset="0"/>
        <a:buChar char="•"/>
        <a:defRPr kumimoji="1" sz="1858" kern="1200" baseline="0">
          <a:solidFill>
            <a:schemeClr val="tx1"/>
          </a:solidFill>
          <a:effectLst/>
          <a:latin typeface="+mn-lt"/>
          <a:ea typeface="+mn-ea"/>
          <a:cs typeface="+mn-cs"/>
        </a:defRPr>
      </a:lvl8pPr>
      <a:lvl9pPr marL="6018169" indent="-354010" algn="l" defTabSz="1416040" rtl="0" eaLnBrk="1" latinLnBrk="0" hangingPunct="1">
        <a:lnSpc>
          <a:spcPct val="120000"/>
        </a:lnSpc>
        <a:spcBef>
          <a:spcPts val="774"/>
        </a:spcBef>
        <a:buClr>
          <a:schemeClr val="accent1"/>
        </a:buClr>
        <a:buSzPct val="100000"/>
        <a:buFont typeface="Arial" panose="020B0604020202020204" pitchFamily="34" charset="0"/>
        <a:buChar char="•"/>
        <a:defRPr kumimoji="1" sz="1858" kern="1200" baseline="0">
          <a:solidFill>
            <a:schemeClr val="tx1"/>
          </a:solidFill>
          <a:effectLst/>
          <a:latin typeface="+mn-lt"/>
          <a:ea typeface="+mn-ea"/>
          <a:cs typeface="+mn-cs"/>
        </a:defRPr>
      </a:lvl9pPr>
    </p:bodyStyle>
    <p:otherStyle>
      <a:defPPr>
        <a:defRPr lang="en-US"/>
      </a:defPPr>
      <a:lvl1pPr marL="0" algn="l" defTabSz="1062030" rtl="0" eaLnBrk="1" latinLnBrk="0" hangingPunct="1">
        <a:defRPr kumimoji="1" sz="2091" kern="1200">
          <a:solidFill>
            <a:schemeClr val="tx1"/>
          </a:solidFill>
          <a:latin typeface="+mn-lt"/>
          <a:ea typeface="+mn-ea"/>
          <a:cs typeface="+mn-cs"/>
        </a:defRPr>
      </a:lvl1pPr>
      <a:lvl2pPr marL="531015" algn="l" defTabSz="1062030" rtl="0" eaLnBrk="1" latinLnBrk="0" hangingPunct="1">
        <a:defRPr kumimoji="1" sz="2091" kern="1200">
          <a:solidFill>
            <a:schemeClr val="tx1"/>
          </a:solidFill>
          <a:latin typeface="+mn-lt"/>
          <a:ea typeface="+mn-ea"/>
          <a:cs typeface="+mn-cs"/>
        </a:defRPr>
      </a:lvl2pPr>
      <a:lvl3pPr marL="1062030" algn="l" defTabSz="1062030" rtl="0" eaLnBrk="1" latinLnBrk="0" hangingPunct="1">
        <a:defRPr kumimoji="1" sz="2091" kern="1200">
          <a:solidFill>
            <a:schemeClr val="tx1"/>
          </a:solidFill>
          <a:latin typeface="+mn-lt"/>
          <a:ea typeface="+mn-ea"/>
          <a:cs typeface="+mn-cs"/>
        </a:defRPr>
      </a:lvl3pPr>
      <a:lvl4pPr marL="1593045" algn="l" defTabSz="1062030" rtl="0" eaLnBrk="1" latinLnBrk="0" hangingPunct="1">
        <a:defRPr kumimoji="1" sz="2091" kern="1200">
          <a:solidFill>
            <a:schemeClr val="tx1"/>
          </a:solidFill>
          <a:latin typeface="+mn-lt"/>
          <a:ea typeface="+mn-ea"/>
          <a:cs typeface="+mn-cs"/>
        </a:defRPr>
      </a:lvl4pPr>
      <a:lvl5pPr marL="2124060" algn="l" defTabSz="1062030" rtl="0" eaLnBrk="1" latinLnBrk="0" hangingPunct="1">
        <a:defRPr kumimoji="1" sz="2091" kern="1200">
          <a:solidFill>
            <a:schemeClr val="tx1"/>
          </a:solidFill>
          <a:latin typeface="+mn-lt"/>
          <a:ea typeface="+mn-ea"/>
          <a:cs typeface="+mn-cs"/>
        </a:defRPr>
      </a:lvl5pPr>
      <a:lvl6pPr marL="2655075" algn="l" defTabSz="1062030" rtl="0" eaLnBrk="1" latinLnBrk="0" hangingPunct="1">
        <a:defRPr kumimoji="1" sz="2091" kern="1200">
          <a:solidFill>
            <a:schemeClr val="tx1"/>
          </a:solidFill>
          <a:latin typeface="+mn-lt"/>
          <a:ea typeface="+mn-ea"/>
          <a:cs typeface="+mn-cs"/>
        </a:defRPr>
      </a:lvl6pPr>
      <a:lvl7pPr marL="3186090" algn="l" defTabSz="1062030" rtl="0" eaLnBrk="1" latinLnBrk="0" hangingPunct="1">
        <a:defRPr kumimoji="1" sz="2091" kern="1200">
          <a:solidFill>
            <a:schemeClr val="tx1"/>
          </a:solidFill>
          <a:latin typeface="+mn-lt"/>
          <a:ea typeface="+mn-ea"/>
          <a:cs typeface="+mn-cs"/>
        </a:defRPr>
      </a:lvl7pPr>
      <a:lvl8pPr marL="3717105" algn="l" defTabSz="1062030" rtl="0" eaLnBrk="1" latinLnBrk="0" hangingPunct="1">
        <a:defRPr kumimoji="1" sz="2091" kern="1200">
          <a:solidFill>
            <a:schemeClr val="tx1"/>
          </a:solidFill>
          <a:latin typeface="+mn-lt"/>
          <a:ea typeface="+mn-ea"/>
          <a:cs typeface="+mn-cs"/>
        </a:defRPr>
      </a:lvl8pPr>
      <a:lvl9pPr marL="4248120" algn="l" defTabSz="1062030" rtl="0" eaLnBrk="1" latinLnBrk="0" hangingPunct="1">
        <a:defRPr kumimoji="1" sz="20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svg"/><Relationship Id="rId2" Type="http://schemas.openxmlformats.org/officeDocument/2006/relationships/image" Target="../media/image17.jpeg"/><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四角形: 角を丸くする 50">
            <a:extLst>
              <a:ext uri="{FF2B5EF4-FFF2-40B4-BE49-F238E27FC236}">
                <a16:creationId xmlns:a16="http://schemas.microsoft.com/office/drawing/2014/main" id="{4B74FF97-544A-4D58-9960-D5B0BA1B208F}"/>
              </a:ext>
            </a:extLst>
          </p:cNvPr>
          <p:cNvSpPr/>
          <p:nvPr/>
        </p:nvSpPr>
        <p:spPr>
          <a:xfrm>
            <a:off x="852811" y="7855265"/>
            <a:ext cx="5866400" cy="13608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pic>
        <p:nvPicPr>
          <p:cNvPr id="4" name="Picture 2" descr="C:\Users\vanfu-vos02\Desktop\ASKUL\35_ニュースレター\レイヤー-2.png"/>
          <p:cNvPicPr>
            <a:picLocks noChangeAspect="1" noChangeArrowheads="1"/>
          </p:cNvPicPr>
          <p:nvPr/>
        </p:nvPicPr>
        <p:blipFill>
          <a:blip r:embed="rId2" cstate="print"/>
          <a:srcRect/>
          <a:stretch>
            <a:fillRect/>
          </a:stretch>
        </p:blipFill>
        <p:spPr bwMode="auto">
          <a:xfrm>
            <a:off x="7534064" y="0"/>
            <a:ext cx="7513848" cy="10620371"/>
          </a:xfrm>
          <a:prstGeom prst="rect">
            <a:avLst/>
          </a:prstGeom>
          <a:noFill/>
        </p:spPr>
      </p:pic>
      <p:pic>
        <p:nvPicPr>
          <p:cNvPr id="45" name="図 44">
            <a:extLst>
              <a:ext uri="{FF2B5EF4-FFF2-40B4-BE49-F238E27FC236}">
                <a16:creationId xmlns:a16="http://schemas.microsoft.com/office/drawing/2014/main" id="{B20A835E-BEC7-4944-ADFB-E54C7BFCD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33659">
            <a:off x="11330413" y="7588239"/>
            <a:ext cx="2568647" cy="1948973"/>
          </a:xfrm>
          <a:prstGeom prst="rect">
            <a:avLst/>
          </a:prstGeom>
        </p:spPr>
      </p:pic>
      <p:sp>
        <p:nvSpPr>
          <p:cNvPr id="2" name="正方形/長方形 1"/>
          <p:cNvSpPr/>
          <p:nvPr/>
        </p:nvSpPr>
        <p:spPr>
          <a:xfrm>
            <a:off x="8049544" y="467842"/>
            <a:ext cx="4311767" cy="954107"/>
          </a:xfrm>
          <a:prstGeom prst="rect">
            <a:avLst/>
          </a:prstGeom>
        </p:spPr>
        <p:txBody>
          <a:bodyPr wrap="square">
            <a:spAutoFit/>
          </a:bodyPr>
          <a:lstStyle/>
          <a:p>
            <a:pPr algn="ctr"/>
            <a:r>
              <a:rPr lang="ja-JP" altLang="en-US" sz="2800" dirty="0">
                <a:solidFill>
                  <a:schemeClr val="accent5"/>
                </a:solidFill>
                <a:effectLst>
                  <a:glow rad="127000">
                    <a:schemeClr val="accent2"/>
                  </a:glow>
                  <a:outerShdw blurRad="63500" dist="50800" dir="5400000" algn="ctr" rotWithShape="0">
                    <a:schemeClr val="bg1"/>
                  </a:outerShdw>
                </a:effectLst>
                <a:latin typeface="HGPｺﾞｼｯｸE" panose="020B0900000000000000" pitchFamily="50" charset="-128"/>
                <a:ea typeface="HGPｺﾞｼｯｸE" panose="020B0900000000000000" pitchFamily="50" charset="-128"/>
              </a:rPr>
              <a:t>訪問看護ステーション</a:t>
            </a:r>
            <a:r>
              <a:rPr lang="en-US" altLang="ja-JP" sz="2800" dirty="0">
                <a:solidFill>
                  <a:schemeClr val="accent5"/>
                </a:solidFill>
                <a:effectLst>
                  <a:glow rad="127000">
                    <a:schemeClr val="accent2"/>
                  </a:glow>
                  <a:outerShdw blurRad="63500" dist="50800" dir="5400000" algn="ctr" rotWithShape="0">
                    <a:schemeClr val="bg1"/>
                  </a:outerShdw>
                </a:effectLst>
                <a:latin typeface="HGPｺﾞｼｯｸE" panose="020B0900000000000000" pitchFamily="50" charset="-128"/>
                <a:ea typeface="HGPｺﾞｼｯｸE" panose="020B0900000000000000" pitchFamily="50" charset="-128"/>
              </a:rPr>
              <a:t>LIFEDESIGN</a:t>
            </a:r>
            <a:endParaRPr lang="ja-JP" altLang="en-US" sz="2800" dirty="0">
              <a:solidFill>
                <a:schemeClr val="accent5"/>
              </a:solidFill>
              <a:effectLst>
                <a:glow rad="127000">
                  <a:schemeClr val="accent2"/>
                </a:glow>
                <a:outerShdw blurRad="63500" dist="50800" dir="5400000" algn="ctr" rotWithShape="0">
                  <a:schemeClr val="bg1"/>
                </a:outerShdw>
              </a:effectLst>
              <a:latin typeface="HGPｺﾞｼｯｸE" panose="020B0900000000000000" pitchFamily="50" charset="-128"/>
              <a:ea typeface="HGPｺﾞｼｯｸE" panose="020B0900000000000000" pitchFamily="50" charset="-128"/>
            </a:endParaRPr>
          </a:p>
        </p:txBody>
      </p:sp>
      <p:sp>
        <p:nvSpPr>
          <p:cNvPr id="11" name="正方形/長方形 10"/>
          <p:cNvSpPr/>
          <p:nvPr/>
        </p:nvSpPr>
        <p:spPr>
          <a:xfrm>
            <a:off x="9230490" y="1320932"/>
            <a:ext cx="2081019" cy="417358"/>
          </a:xfrm>
          <a:prstGeom prst="rect">
            <a:avLst/>
          </a:prstGeom>
          <a:effectLst>
            <a:outerShdw blurRad="50800" dist="50800" dir="5400000" algn="ctr" rotWithShape="0">
              <a:schemeClr val="bg1"/>
            </a:outerShdw>
          </a:effectLst>
        </p:spPr>
        <p:txBody>
          <a:bodyPr wrap="none">
            <a:spAutoFit/>
          </a:bodyPr>
          <a:lstStyle/>
          <a:p>
            <a:pPr algn="ctr"/>
            <a:r>
              <a:rPr lang="ja-JP" altLang="en-US" sz="2112" b="1" dirty="0">
                <a:solidFill>
                  <a:srgbClr val="7030A0"/>
                </a:solidFill>
                <a:latin typeface="+mj-ea"/>
                <a:ea typeface="+mj-ea"/>
              </a:rPr>
              <a:t>ニュースレター</a:t>
            </a:r>
          </a:p>
        </p:txBody>
      </p:sp>
      <p:sp>
        <p:nvSpPr>
          <p:cNvPr id="16" name="正方形/長方形 15"/>
          <p:cNvSpPr/>
          <p:nvPr/>
        </p:nvSpPr>
        <p:spPr>
          <a:xfrm>
            <a:off x="12742127" y="796886"/>
            <a:ext cx="737558" cy="471668"/>
          </a:xfrm>
          <a:prstGeom prst="rect">
            <a:avLst/>
          </a:prstGeom>
        </p:spPr>
        <p:txBody>
          <a:bodyPr wrap="square">
            <a:spAutoFit/>
          </a:bodyPr>
          <a:lstStyle/>
          <a:p>
            <a:r>
              <a:rPr lang="en-US" altLang="ja-JP" sz="2465" dirty="0">
                <a:solidFill>
                  <a:schemeClr val="accent5"/>
                </a:solidFill>
              </a:rPr>
              <a:t>Vol. </a:t>
            </a:r>
            <a:endParaRPr lang="ja-JP" altLang="en-US" sz="6161" dirty="0">
              <a:solidFill>
                <a:schemeClr val="accent5"/>
              </a:solidFill>
            </a:endParaRPr>
          </a:p>
        </p:txBody>
      </p:sp>
      <p:sp>
        <p:nvSpPr>
          <p:cNvPr id="18" name="正方形/長方形 17"/>
          <p:cNvSpPr/>
          <p:nvPr/>
        </p:nvSpPr>
        <p:spPr>
          <a:xfrm>
            <a:off x="12794523" y="1274925"/>
            <a:ext cx="1402948" cy="308995"/>
          </a:xfrm>
          <a:prstGeom prst="rect">
            <a:avLst/>
          </a:prstGeom>
        </p:spPr>
        <p:txBody>
          <a:bodyPr wrap="none">
            <a:spAutoFit/>
          </a:bodyPr>
          <a:lstStyle/>
          <a:p>
            <a:r>
              <a:rPr lang="ja-JP" altLang="en-US" sz="1408" dirty="0">
                <a:solidFill>
                  <a:schemeClr val="tx2">
                    <a:lumMod val="10000"/>
                  </a:schemeClr>
                </a:solidFill>
                <a:latin typeface="ＭＳ Ｐゴシック" panose="020B0600070205080204" pitchFamily="50" charset="-128"/>
                <a:ea typeface="ＭＳ Ｐゴシック" panose="020B0600070205080204" pitchFamily="50" charset="-128"/>
              </a:rPr>
              <a:t>２０１９年臨時号</a:t>
            </a:r>
          </a:p>
        </p:txBody>
      </p:sp>
      <p:sp>
        <p:nvSpPr>
          <p:cNvPr id="19" name="正方形/長方形 18"/>
          <p:cNvSpPr/>
          <p:nvPr/>
        </p:nvSpPr>
        <p:spPr>
          <a:xfrm>
            <a:off x="9717067" y="2154672"/>
            <a:ext cx="3442800" cy="417358"/>
          </a:xfrm>
          <a:prstGeom prst="rect">
            <a:avLst/>
          </a:prstGeom>
        </p:spPr>
        <p:txBody>
          <a:bodyPr wrap="square">
            <a:spAutoFit/>
          </a:bodyPr>
          <a:lstStyle/>
          <a:p>
            <a:pPr algn="ctr"/>
            <a:r>
              <a:rPr lang="ja-JP" altLang="en-US" sz="2112" b="1" dirty="0">
                <a:solidFill>
                  <a:schemeClr val="accent6"/>
                </a:solidFill>
                <a:latin typeface="HG丸ｺﾞｼｯｸM-PRO" panose="020F0600000000000000" pitchFamily="50" charset="-128"/>
                <a:ea typeface="HG丸ｺﾞｼｯｸM-PRO" panose="020F0600000000000000" pitchFamily="50" charset="-128"/>
              </a:rPr>
              <a:t>健やかな明日のために！</a:t>
            </a:r>
            <a:endParaRPr lang="en-US" altLang="ja-JP" sz="2112" b="1" dirty="0">
              <a:solidFill>
                <a:schemeClr val="accent6"/>
              </a:solidFill>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13553851" y="7230356"/>
            <a:ext cx="1326468" cy="253916"/>
          </a:xfrm>
          <a:prstGeom prst="rect">
            <a:avLst/>
          </a:prstGeom>
        </p:spPr>
        <p:txBody>
          <a:bodyPr wrap="square">
            <a:spAutoFit/>
          </a:bodyPr>
          <a:lstStyle/>
          <a:p>
            <a:r>
              <a:rPr lang="ja-JP" altLang="en-US" sz="924" dirty="0">
                <a:solidFill>
                  <a:srgbClr val="EB69A5"/>
                </a:solidFill>
                <a:latin typeface="HGPｺﾞｼｯｸE" panose="020B0900000000000000" pitchFamily="50" charset="-128"/>
                <a:ea typeface="HGPｺﾞｼｯｸE" panose="020B0900000000000000" pitchFamily="50" charset="-128"/>
              </a:rPr>
              <a:t>　　</a:t>
            </a:r>
            <a:r>
              <a:rPr lang="ja-JP" altLang="en-US" sz="1050" dirty="0">
                <a:solidFill>
                  <a:srgbClr val="EB69A5"/>
                </a:solidFill>
                <a:latin typeface="HGPｺﾞｼｯｸE" panose="020B0900000000000000" pitchFamily="50" charset="-128"/>
                <a:ea typeface="HGPｺﾞｼｯｸE" panose="020B0900000000000000" pitchFamily="50" charset="-128"/>
              </a:rPr>
              <a:t>　代表</a:t>
            </a:r>
            <a:endParaRPr lang="en-US" altLang="ja-JP" sz="440" dirty="0">
              <a:solidFill>
                <a:schemeClr val="bg1"/>
              </a:solidFill>
              <a:latin typeface="HGPｺﾞｼｯｸE" panose="020B0900000000000000" pitchFamily="50" charset="-128"/>
              <a:ea typeface="HGPｺﾞｼｯｸE" panose="020B0900000000000000" pitchFamily="50" charset="-128"/>
            </a:endParaRPr>
          </a:p>
        </p:txBody>
      </p:sp>
      <p:sp>
        <p:nvSpPr>
          <p:cNvPr id="1026" name="正方形/長方形 1025"/>
          <p:cNvSpPr/>
          <p:nvPr/>
        </p:nvSpPr>
        <p:spPr>
          <a:xfrm>
            <a:off x="7550729" y="8259177"/>
            <a:ext cx="184731" cy="308995"/>
          </a:xfrm>
          <a:prstGeom prst="rect">
            <a:avLst/>
          </a:prstGeom>
        </p:spPr>
        <p:txBody>
          <a:bodyPr wrap="none">
            <a:spAutoFit/>
          </a:bodyPr>
          <a:lstStyle/>
          <a:p>
            <a:endParaRPr lang="ja-JP" altLang="en-US" sz="1408" dirty="0">
              <a:solidFill>
                <a:schemeClr val="tx2">
                  <a:lumMod val="10000"/>
                </a:schemeClr>
              </a:solidFill>
              <a:latin typeface="ＭＳ Ｐゴシック" panose="020B0600070205080204" pitchFamily="50" charset="-128"/>
              <a:ea typeface="ＭＳ Ｐゴシック" panose="020B0600070205080204" pitchFamily="50" charset="-128"/>
            </a:endParaRPr>
          </a:p>
        </p:txBody>
      </p:sp>
      <p:sp>
        <p:nvSpPr>
          <p:cNvPr id="1036" name="正方形/長方形 1035"/>
          <p:cNvSpPr/>
          <p:nvPr/>
        </p:nvSpPr>
        <p:spPr>
          <a:xfrm>
            <a:off x="7557603" y="7667611"/>
            <a:ext cx="184731" cy="308995"/>
          </a:xfrm>
          <a:prstGeom prst="rect">
            <a:avLst/>
          </a:prstGeom>
        </p:spPr>
        <p:txBody>
          <a:bodyPr wrap="none">
            <a:spAutoFit/>
          </a:bodyPr>
          <a:lstStyle/>
          <a:p>
            <a:endParaRPr lang="ja-JP" altLang="en-US" sz="1408" dirty="0">
              <a:solidFill>
                <a:srgbClr val="BA501F"/>
              </a:solidFill>
              <a:latin typeface="HGPｺﾞｼｯｸE" panose="020B0900000000000000" pitchFamily="50" charset="-128"/>
              <a:ea typeface="HGPｺﾞｼｯｸE" panose="020B0900000000000000" pitchFamily="50" charset="-128"/>
            </a:endParaRPr>
          </a:p>
        </p:txBody>
      </p:sp>
      <p:sp>
        <p:nvSpPr>
          <p:cNvPr id="48" name="正方形/長方形 47"/>
          <p:cNvSpPr/>
          <p:nvPr/>
        </p:nvSpPr>
        <p:spPr>
          <a:xfrm>
            <a:off x="7472256" y="8127810"/>
            <a:ext cx="2930446" cy="227755"/>
          </a:xfrm>
          <a:prstGeom prst="rect">
            <a:avLst/>
          </a:prstGeom>
        </p:spPr>
        <p:txBody>
          <a:bodyPr wrap="square">
            <a:spAutoFit/>
          </a:bodyPr>
          <a:lstStyle/>
          <a:p>
            <a:r>
              <a:rPr lang="ja-JP" altLang="en-US" sz="880" dirty="0">
                <a:solidFill>
                  <a:schemeClr val="tx2">
                    <a:lumMod val="10000"/>
                  </a:schemeClr>
                </a:solidFill>
                <a:latin typeface="ＭＳ ゴシック" panose="020B0609070205080204" pitchFamily="49" charset="-128"/>
                <a:ea typeface="ＭＳ ゴシック" panose="020B0609070205080204" pitchFamily="49" charset="-128"/>
              </a:rPr>
              <a:t>　</a:t>
            </a:r>
            <a:endParaRPr lang="en-US" altLang="ja-JP" sz="880" dirty="0">
              <a:solidFill>
                <a:schemeClr val="tx2">
                  <a:lumMod val="10000"/>
                </a:schemeClr>
              </a:solidFill>
              <a:latin typeface="ＭＳ ゴシック" panose="020B0609070205080204" pitchFamily="49" charset="-128"/>
              <a:ea typeface="ＭＳ ゴシック" panose="020B0609070205080204" pitchFamily="49" charset="-128"/>
            </a:endParaRPr>
          </a:p>
        </p:txBody>
      </p:sp>
      <p:cxnSp>
        <p:nvCxnSpPr>
          <p:cNvPr id="32" name="直線コネクタ 31"/>
          <p:cNvCxnSpPr>
            <a:cxnSpLocks/>
          </p:cNvCxnSpPr>
          <p:nvPr/>
        </p:nvCxnSpPr>
        <p:spPr>
          <a:xfrm flipV="1">
            <a:off x="8110116" y="6965864"/>
            <a:ext cx="6245179" cy="566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p:cNvCxnSpPr>
          <p:nvPr/>
        </p:nvCxnSpPr>
        <p:spPr>
          <a:xfrm>
            <a:off x="11124036" y="7205803"/>
            <a:ext cx="18087" cy="260506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357360" y="9343352"/>
            <a:ext cx="696636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2546921" y="544291"/>
            <a:ext cx="0" cy="1039629"/>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31C3E96-A723-459F-B213-090187624CEB}"/>
              </a:ext>
            </a:extLst>
          </p:cNvPr>
          <p:cNvSpPr txBox="1"/>
          <p:nvPr/>
        </p:nvSpPr>
        <p:spPr>
          <a:xfrm>
            <a:off x="11576109" y="7030162"/>
            <a:ext cx="2236510" cy="338554"/>
          </a:xfrm>
          <a:prstGeom prst="rect">
            <a:avLst/>
          </a:prstGeom>
          <a:noFill/>
        </p:spPr>
        <p:txBody>
          <a:bodyPr wrap="none" rtlCol="0">
            <a:spAutoFit/>
          </a:bodyPr>
          <a:lstStyle/>
          <a:p>
            <a:r>
              <a:rPr kumimoji="1" lang="ja-JP" altLang="en-US" sz="1600" b="1" dirty="0">
                <a:solidFill>
                  <a:schemeClr val="accent5">
                    <a:lumMod val="50000"/>
                  </a:schemeClr>
                </a:solidFill>
              </a:rPr>
              <a:t>♪スタッフのつぶやき</a:t>
            </a:r>
          </a:p>
        </p:txBody>
      </p:sp>
      <p:sp>
        <p:nvSpPr>
          <p:cNvPr id="8" name="テキスト ボックス 7">
            <a:extLst>
              <a:ext uri="{FF2B5EF4-FFF2-40B4-BE49-F238E27FC236}">
                <a16:creationId xmlns:a16="http://schemas.microsoft.com/office/drawing/2014/main" id="{A15925D3-4A14-473F-9506-C2A865BCA8E4}"/>
              </a:ext>
            </a:extLst>
          </p:cNvPr>
          <p:cNvSpPr txBox="1"/>
          <p:nvPr/>
        </p:nvSpPr>
        <p:spPr>
          <a:xfrm>
            <a:off x="7442723" y="7151272"/>
            <a:ext cx="2989508" cy="234551"/>
          </a:xfrm>
          <a:prstGeom prst="rect">
            <a:avLst/>
          </a:prstGeom>
          <a:noFill/>
        </p:spPr>
        <p:txBody>
          <a:bodyPr wrap="square" rtlCol="0">
            <a:spAutoFit/>
          </a:bodyPr>
          <a:lstStyle/>
          <a:p>
            <a:r>
              <a:rPr lang="ja-JP" altLang="en-US" sz="924" dirty="0">
                <a:solidFill>
                  <a:schemeClr val="bg1"/>
                </a:solidFill>
              </a:rPr>
              <a:t>　</a:t>
            </a:r>
            <a:endParaRPr lang="ja-JP" altLang="ja-JP" sz="968" dirty="0">
              <a:solidFill>
                <a:schemeClr val="bg1"/>
              </a:solidFill>
            </a:endParaRPr>
          </a:p>
        </p:txBody>
      </p:sp>
      <p:sp>
        <p:nvSpPr>
          <p:cNvPr id="13" name="テキスト ボックス 12">
            <a:extLst>
              <a:ext uri="{FF2B5EF4-FFF2-40B4-BE49-F238E27FC236}">
                <a16:creationId xmlns:a16="http://schemas.microsoft.com/office/drawing/2014/main" id="{7E56B018-0FE3-4BA5-98CF-C9FD67F524AA}"/>
              </a:ext>
            </a:extLst>
          </p:cNvPr>
          <p:cNvSpPr txBox="1"/>
          <p:nvPr/>
        </p:nvSpPr>
        <p:spPr>
          <a:xfrm>
            <a:off x="1023874" y="7964949"/>
            <a:ext cx="5633340" cy="307777"/>
          </a:xfrm>
          <a:prstGeom prst="rect">
            <a:avLst/>
          </a:prstGeom>
          <a:noFill/>
        </p:spPr>
        <p:txBody>
          <a:bodyPr wrap="square" rtlCol="0">
            <a:spAutoFit/>
          </a:bodyPr>
          <a:lstStyle/>
          <a:p>
            <a:r>
              <a:rPr kumimoji="1" lang="en-US" altLang="ja-JP" sz="1400" dirty="0">
                <a:solidFill>
                  <a:srgbClr val="3E3A39"/>
                </a:solidFill>
              </a:rPr>
              <a:t>LIFEDESIGN</a:t>
            </a:r>
            <a:r>
              <a:rPr kumimoji="1" lang="ja-JP" altLang="en-US" sz="1400" dirty="0">
                <a:solidFill>
                  <a:srgbClr val="3E3A39"/>
                </a:solidFill>
              </a:rPr>
              <a:t>公式ページ　</a:t>
            </a:r>
            <a:r>
              <a:rPr kumimoji="1" lang="ja-JP" altLang="en-US" sz="1200" dirty="0">
                <a:solidFill>
                  <a:srgbClr val="3E3A39"/>
                </a:solidFill>
              </a:rPr>
              <a:t>・・・ＱＲコードを読み込んでいざアクセス！</a:t>
            </a:r>
          </a:p>
        </p:txBody>
      </p:sp>
      <p:sp>
        <p:nvSpPr>
          <p:cNvPr id="15" name="テキスト ボックス 14">
            <a:extLst>
              <a:ext uri="{FF2B5EF4-FFF2-40B4-BE49-F238E27FC236}">
                <a16:creationId xmlns:a16="http://schemas.microsoft.com/office/drawing/2014/main" id="{65BE1367-2DB7-42CD-B8CA-4C464EACA495}"/>
              </a:ext>
            </a:extLst>
          </p:cNvPr>
          <p:cNvSpPr txBox="1"/>
          <p:nvPr/>
        </p:nvSpPr>
        <p:spPr>
          <a:xfrm>
            <a:off x="1042422" y="8851420"/>
            <a:ext cx="5417259" cy="276999"/>
          </a:xfrm>
          <a:prstGeom prst="rect">
            <a:avLst/>
          </a:prstGeom>
          <a:noFill/>
        </p:spPr>
        <p:txBody>
          <a:bodyPr wrap="square" rtlCol="0">
            <a:spAutoFit/>
          </a:bodyPr>
          <a:lstStyle/>
          <a:p>
            <a:r>
              <a:rPr kumimoji="1" lang="en-US" altLang="ja-JP" sz="1200" b="1" dirty="0">
                <a:solidFill>
                  <a:srgbClr val="3E3A39"/>
                </a:solidFill>
                <a:latin typeface="HGｺﾞｼｯｸM" panose="020B0609000000000000" pitchFamily="49" charset="-128"/>
                <a:ea typeface="HGｺﾞｼｯｸM" panose="020B0609000000000000" pitchFamily="49" charset="-128"/>
              </a:rPr>
              <a:t>Facebook</a:t>
            </a:r>
            <a:r>
              <a:rPr kumimoji="1" lang="ja-JP" altLang="en-US" sz="1200" b="1" dirty="0">
                <a:solidFill>
                  <a:srgbClr val="3E3A39"/>
                </a:solidFill>
                <a:latin typeface="HGｺﾞｼｯｸM" panose="020B0609000000000000" pitchFamily="49" charset="-128"/>
                <a:ea typeface="HGｺﾞｼｯｸM" panose="020B0609000000000000" pitchFamily="49" charset="-128"/>
              </a:rPr>
              <a:t>・</a:t>
            </a:r>
            <a:r>
              <a:rPr kumimoji="1" lang="en-US" altLang="ja-JP" sz="1200" b="1" dirty="0">
                <a:solidFill>
                  <a:srgbClr val="3E3A39"/>
                </a:solidFill>
                <a:latin typeface="HGｺﾞｼｯｸM" panose="020B0609000000000000" pitchFamily="49" charset="-128"/>
                <a:ea typeface="HGｺﾞｼｯｸM" panose="020B0609000000000000" pitchFamily="49" charset="-128"/>
              </a:rPr>
              <a:t>LINE</a:t>
            </a:r>
            <a:r>
              <a:rPr kumimoji="1" lang="ja-JP" altLang="en-US" sz="1200" b="1" dirty="0">
                <a:solidFill>
                  <a:srgbClr val="3E3A39"/>
                </a:solidFill>
                <a:latin typeface="HGｺﾞｼｯｸM" panose="020B0609000000000000" pitchFamily="49" charset="-128"/>
                <a:ea typeface="HGｺﾞｼｯｸM" panose="020B0609000000000000" pitchFamily="49" charset="-128"/>
              </a:rPr>
              <a:t>からステーションブログやホームページにリンクもできます。</a:t>
            </a:r>
          </a:p>
        </p:txBody>
      </p:sp>
      <p:pic>
        <p:nvPicPr>
          <p:cNvPr id="23" name="図 22">
            <a:extLst>
              <a:ext uri="{FF2B5EF4-FFF2-40B4-BE49-F238E27FC236}">
                <a16:creationId xmlns:a16="http://schemas.microsoft.com/office/drawing/2014/main" id="{BED40763-D421-4FF3-9442-08AE3BC16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497" y="8355299"/>
            <a:ext cx="325094" cy="325094"/>
          </a:xfrm>
          <a:prstGeom prst="rect">
            <a:avLst/>
          </a:prstGeom>
        </p:spPr>
      </p:pic>
      <p:pic>
        <p:nvPicPr>
          <p:cNvPr id="27" name="図 26">
            <a:extLst>
              <a:ext uri="{FF2B5EF4-FFF2-40B4-BE49-F238E27FC236}">
                <a16:creationId xmlns:a16="http://schemas.microsoft.com/office/drawing/2014/main" id="{DDB3CAEB-19C9-49F4-94C4-EEB7925A5D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6359" y="8344421"/>
            <a:ext cx="325094" cy="325094"/>
          </a:xfrm>
          <a:prstGeom prst="rect">
            <a:avLst/>
          </a:prstGeom>
        </p:spPr>
      </p:pic>
      <p:sp>
        <p:nvSpPr>
          <p:cNvPr id="5" name="Rectangle 1">
            <a:extLst>
              <a:ext uri="{FF2B5EF4-FFF2-40B4-BE49-F238E27FC236}">
                <a16:creationId xmlns:a16="http://schemas.microsoft.com/office/drawing/2014/main" id="{31FD8905-3295-4E10-B46B-E4258F319498}"/>
              </a:ext>
            </a:extLst>
          </p:cNvPr>
          <p:cNvSpPr>
            <a:spLocks noChangeArrowheads="1"/>
          </p:cNvSpPr>
          <p:nvPr/>
        </p:nvSpPr>
        <p:spPr bwMode="auto">
          <a:xfrm flipV="1">
            <a:off x="9508017" y="3718393"/>
            <a:ext cx="4921216" cy="53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2908" rIns="0" bIns="0" numCol="1" anchor="ctr" anchorCtr="0" compatLnSpc="1">
            <a:prstTxWarp prst="textNoShape">
              <a:avLst/>
            </a:prstTxWarp>
            <a:spAutoFit/>
          </a:bodyPr>
          <a:lstStyle/>
          <a:p>
            <a:endParaRPr lang="ja-JP" altLang="en-US" sz="1394"/>
          </a:p>
        </p:txBody>
      </p:sp>
      <p:pic>
        <p:nvPicPr>
          <p:cNvPr id="14" name="図 13">
            <a:extLst>
              <a:ext uri="{FF2B5EF4-FFF2-40B4-BE49-F238E27FC236}">
                <a16:creationId xmlns:a16="http://schemas.microsoft.com/office/drawing/2014/main" id="{D2E3B933-641A-47C3-94D4-E24226293D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9864" y="8284407"/>
            <a:ext cx="457166" cy="487643"/>
          </a:xfrm>
          <a:prstGeom prst="rect">
            <a:avLst/>
          </a:prstGeom>
        </p:spPr>
      </p:pic>
      <p:pic>
        <p:nvPicPr>
          <p:cNvPr id="20" name="図 19">
            <a:extLst>
              <a:ext uri="{FF2B5EF4-FFF2-40B4-BE49-F238E27FC236}">
                <a16:creationId xmlns:a16="http://schemas.microsoft.com/office/drawing/2014/main" id="{5563EABF-BA68-41DD-B1CE-EDD0FCFE83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0726" y="8281389"/>
            <a:ext cx="462812" cy="493666"/>
          </a:xfrm>
          <a:prstGeom prst="rect">
            <a:avLst/>
          </a:prstGeom>
        </p:spPr>
      </p:pic>
      <p:pic>
        <p:nvPicPr>
          <p:cNvPr id="29" name="図 28">
            <a:extLst>
              <a:ext uri="{FF2B5EF4-FFF2-40B4-BE49-F238E27FC236}">
                <a16:creationId xmlns:a16="http://schemas.microsoft.com/office/drawing/2014/main" id="{5DF34997-7479-468F-B6EA-FC38296BDD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6242" y="8283632"/>
            <a:ext cx="457164" cy="487642"/>
          </a:xfrm>
          <a:prstGeom prst="rect">
            <a:avLst/>
          </a:prstGeom>
        </p:spPr>
      </p:pic>
      <p:pic>
        <p:nvPicPr>
          <p:cNvPr id="31" name="図 30">
            <a:extLst>
              <a:ext uri="{FF2B5EF4-FFF2-40B4-BE49-F238E27FC236}">
                <a16:creationId xmlns:a16="http://schemas.microsoft.com/office/drawing/2014/main" id="{3C76846B-9781-4213-B8AD-B4B2DEF799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0388" y="8355299"/>
            <a:ext cx="308422" cy="325094"/>
          </a:xfrm>
          <a:prstGeom prst="rect">
            <a:avLst/>
          </a:prstGeom>
        </p:spPr>
      </p:pic>
      <p:sp>
        <p:nvSpPr>
          <p:cNvPr id="12" name="テキスト ボックス 11">
            <a:extLst>
              <a:ext uri="{FF2B5EF4-FFF2-40B4-BE49-F238E27FC236}">
                <a16:creationId xmlns:a16="http://schemas.microsoft.com/office/drawing/2014/main" id="{006B9503-B4C4-4E65-A259-F04BFBD393B2}"/>
              </a:ext>
            </a:extLst>
          </p:cNvPr>
          <p:cNvSpPr txBox="1"/>
          <p:nvPr/>
        </p:nvSpPr>
        <p:spPr>
          <a:xfrm>
            <a:off x="11184674" y="7502547"/>
            <a:ext cx="3198172" cy="2308324"/>
          </a:xfrm>
          <a:prstGeom prst="rect">
            <a:avLst/>
          </a:prstGeom>
          <a:noFill/>
        </p:spPr>
        <p:txBody>
          <a:bodyPr wrap="square" rtlCol="0">
            <a:spAutoFit/>
          </a:bodyPr>
          <a:lstStyle/>
          <a:p>
            <a:r>
              <a:rPr lang="ja-JP" altLang="ja-JP" sz="1200" dirty="0">
                <a:solidFill>
                  <a:schemeClr val="bg1"/>
                </a:solidFill>
              </a:rPr>
              <a:t>みなさん、お久しぶりです。おかげさまで毎日バタバタ慌ただしく仕事をさせていただいております。訪問看護立ち上げ初年度は毎月作成していた広報誌もようやく新しい号を作成することができました。振り返れば２年。たくさんの出来事がありましたが、それもすべてこれからのﾗｲﾌﾃﾞｻﾞｲﾝの発展のために必要だった試練だったのではないかと思います。まだまだ３年目！３年目のﾗｲﾌﾃﾞｻﾞｲﾝはこれまでと違った新しいライフデザインとして活動できるように日々勉強・発展・努力をしていきたいと思います。</a:t>
            </a:r>
          </a:p>
        </p:txBody>
      </p:sp>
      <p:sp>
        <p:nvSpPr>
          <p:cNvPr id="6" name="テキスト ボックス 5">
            <a:extLst>
              <a:ext uri="{FF2B5EF4-FFF2-40B4-BE49-F238E27FC236}">
                <a16:creationId xmlns:a16="http://schemas.microsoft.com/office/drawing/2014/main" id="{4CAE88E0-146E-4523-BC94-96DC44B2D0A4}"/>
              </a:ext>
            </a:extLst>
          </p:cNvPr>
          <p:cNvSpPr txBox="1"/>
          <p:nvPr/>
        </p:nvSpPr>
        <p:spPr>
          <a:xfrm>
            <a:off x="13305320" y="463472"/>
            <a:ext cx="1537718" cy="904991"/>
          </a:xfrm>
          <a:prstGeom prst="rect">
            <a:avLst/>
          </a:prstGeom>
          <a:noFill/>
        </p:spPr>
        <p:txBody>
          <a:bodyPr wrap="square" rtlCol="0">
            <a:spAutoFit/>
          </a:bodyPr>
          <a:lstStyle/>
          <a:p>
            <a:r>
              <a:rPr kumimoji="1" lang="en-US" altLang="ja-JP" sz="5281" dirty="0">
                <a:solidFill>
                  <a:srgbClr val="00B050"/>
                </a:solidFill>
              </a:rPr>
              <a:t>13</a:t>
            </a:r>
            <a:endParaRPr kumimoji="1" lang="ja-JP" altLang="en-US" sz="5281" dirty="0">
              <a:solidFill>
                <a:srgbClr val="00B050"/>
              </a:solidFill>
            </a:endParaRPr>
          </a:p>
        </p:txBody>
      </p:sp>
      <p:sp>
        <p:nvSpPr>
          <p:cNvPr id="7" name="テキスト ボックス 6">
            <a:extLst>
              <a:ext uri="{FF2B5EF4-FFF2-40B4-BE49-F238E27FC236}">
                <a16:creationId xmlns:a16="http://schemas.microsoft.com/office/drawing/2014/main" id="{DE0BF10F-198D-4112-B069-FAF3B85B3CCA}"/>
              </a:ext>
            </a:extLst>
          </p:cNvPr>
          <p:cNvSpPr txBox="1"/>
          <p:nvPr/>
        </p:nvSpPr>
        <p:spPr>
          <a:xfrm>
            <a:off x="7928385" y="2584576"/>
            <a:ext cx="6544471" cy="4339650"/>
          </a:xfrm>
          <a:prstGeom prst="rect">
            <a:avLst/>
          </a:prstGeom>
          <a:noFill/>
        </p:spPr>
        <p:txBody>
          <a:bodyPr wrap="square" rtlCol="0">
            <a:spAutoFit/>
          </a:bodyPr>
          <a:lstStyle/>
          <a:p>
            <a:r>
              <a:rPr kumimoji="1" lang="ja-JP" altLang="en-US" sz="1100" dirty="0">
                <a:solidFill>
                  <a:schemeClr val="bg1"/>
                </a:solidFill>
                <a:latin typeface="+mj-ea"/>
                <a:ea typeface="+mj-ea"/>
              </a:rPr>
              <a:t>　</a:t>
            </a:r>
            <a:r>
              <a:rPr kumimoji="1" lang="ja-JP" altLang="en-US" sz="1200" dirty="0">
                <a:solidFill>
                  <a:schemeClr val="bg1"/>
                </a:solidFill>
                <a:latin typeface="+mj-ea"/>
                <a:ea typeface="+mj-ea"/>
              </a:rPr>
              <a:t>みなさま初めまして、お久しぶりです、こんにちは。</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実りの秋から冬支度へ、寒さが身に染みる季節になっ</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てきました。手洗い、うがいというキーワードを毎日の</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ように耳にします。体調管理には気を付けたいですね。</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さて、今年は平成から令和へと元号が変わり、新しい</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時代の幕開けとなりました。来年は西暦２０２０年、オ</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リンピックイヤーということもあり、世の中の動きは慌</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ただしさを帯びているように感ぜられます。その波に便</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乗して意味もなくわくわくしてみたり、意味もなく「自</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分、そういうの興味ないんで」とクールでドライな男を</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気取ってみたり、とにかく私の心はざわついているようです。皆さまは如何ですか？</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そんなことはさておき、タイトルにも書いてある「健やか」ってどういうことなんでしょう？辞書を引けば一般的な答えは書かれていますが、みなさまそれぞれのとらえ方、考え方があると思います。２０代の頃の私は、食事についてどこまでも禁欲的でありましたが、今　　</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の食生活はアバウトになりすぎて、ふくよかなボ</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ディを手に入れました。経験によってその考えも</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変わってくるのだとも思う、今日この頃でござい　　</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ます。</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我々ライフデザインの職員は、皆さまの思いを大　　　</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切にし、健やかな明日を共に目指す存在でありた　　</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いと思っています。皆さま、今後ともよろしくお　</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願いいたします。</a:t>
            </a:r>
            <a:endParaRPr kumimoji="1" lang="en-US" altLang="ja-JP" sz="1200" dirty="0">
              <a:solidFill>
                <a:schemeClr val="bg1"/>
              </a:solidFill>
              <a:latin typeface="+mj-ea"/>
              <a:ea typeface="+mj-ea"/>
            </a:endParaRPr>
          </a:p>
          <a:p>
            <a:r>
              <a:rPr kumimoji="1" lang="ja-JP" altLang="en-US" sz="1200" dirty="0">
                <a:solidFill>
                  <a:schemeClr val="bg1"/>
                </a:solidFill>
                <a:latin typeface="+mj-ea"/>
                <a:ea typeface="+mj-ea"/>
              </a:rPr>
              <a:t>　　　　　　　　　　　　　　　　　　　　　　　　　　　　　　　　　　　</a:t>
            </a:r>
            <a:r>
              <a:rPr kumimoji="1" lang="ja-JP" altLang="en-US" sz="1050" dirty="0">
                <a:solidFill>
                  <a:schemeClr val="bg1"/>
                </a:solidFill>
                <a:latin typeface="+mj-ea"/>
                <a:ea typeface="+mj-ea"/>
              </a:rPr>
              <a:t>看護師　井上聡</a:t>
            </a:r>
            <a:endParaRPr kumimoji="1" lang="en-US" altLang="ja-JP" sz="1100" dirty="0">
              <a:solidFill>
                <a:schemeClr val="bg1"/>
              </a:solidFill>
              <a:latin typeface="+mj-ea"/>
              <a:ea typeface="+mj-ea"/>
            </a:endParaRPr>
          </a:p>
        </p:txBody>
      </p:sp>
      <p:sp>
        <p:nvSpPr>
          <p:cNvPr id="35" name="テキスト ボックス 34">
            <a:extLst>
              <a:ext uri="{FF2B5EF4-FFF2-40B4-BE49-F238E27FC236}">
                <a16:creationId xmlns:a16="http://schemas.microsoft.com/office/drawing/2014/main" id="{3AA39304-4013-4C3A-B77C-0E3BA8E12E83}"/>
              </a:ext>
            </a:extLst>
          </p:cNvPr>
          <p:cNvSpPr txBox="1"/>
          <p:nvPr/>
        </p:nvSpPr>
        <p:spPr>
          <a:xfrm>
            <a:off x="397605" y="9428654"/>
            <a:ext cx="6289518" cy="954107"/>
          </a:xfrm>
          <a:prstGeom prst="rect">
            <a:avLst/>
          </a:prstGeom>
          <a:noFill/>
        </p:spPr>
        <p:txBody>
          <a:bodyPr wrap="square" rtlCol="0">
            <a:spAutoFit/>
          </a:bodyPr>
          <a:lstStyle/>
          <a:p>
            <a:r>
              <a:rPr kumimoji="1" lang="ja-JP" altLang="en-US" sz="1400" b="1" dirty="0"/>
              <a:t>訪問看護ステーション</a:t>
            </a:r>
            <a:r>
              <a:rPr kumimoji="1" lang="ja-JP" altLang="en-US" sz="1400" dirty="0"/>
              <a:t>　</a:t>
            </a:r>
            <a:r>
              <a:rPr kumimoji="1" lang="en-US" altLang="ja-JP" sz="1400" dirty="0"/>
              <a:t>LIFEDESIGN</a:t>
            </a:r>
            <a:r>
              <a:rPr kumimoji="1" lang="ja-JP" altLang="en-US" sz="1400" dirty="0"/>
              <a:t>（ライフデザイン）</a:t>
            </a:r>
            <a:endParaRPr kumimoji="1" lang="en-US" altLang="ja-JP" sz="1400" dirty="0"/>
          </a:p>
          <a:p>
            <a:r>
              <a:rPr kumimoji="1" lang="ja-JP" altLang="en-US" sz="1400" dirty="0"/>
              <a:t>〒６３０－８３５７　奈良県奈良市杉ヶ町８６－８</a:t>
            </a:r>
            <a:r>
              <a:rPr kumimoji="1" lang="en-US" altLang="ja-JP" sz="1400" dirty="0"/>
              <a:t>MiRA1BLDG.Ⅲ3F</a:t>
            </a:r>
          </a:p>
          <a:p>
            <a:r>
              <a:rPr kumimoji="1" lang="ja-JP" altLang="en-US" sz="1400" dirty="0"/>
              <a:t>☏　</a:t>
            </a:r>
            <a:r>
              <a:rPr kumimoji="1" lang="en-US" altLang="ja-JP" sz="1400" dirty="0"/>
              <a:t>0742</a:t>
            </a:r>
            <a:r>
              <a:rPr kumimoji="1" lang="ja-JP" altLang="en-US" sz="1400" dirty="0"/>
              <a:t>－</a:t>
            </a:r>
            <a:r>
              <a:rPr kumimoji="1" lang="en-US" altLang="ja-JP" sz="1400" dirty="0"/>
              <a:t>22</a:t>
            </a:r>
            <a:r>
              <a:rPr kumimoji="1" lang="ja-JP" altLang="en-US" sz="1400" dirty="0"/>
              <a:t>－</a:t>
            </a:r>
            <a:r>
              <a:rPr kumimoji="1" lang="en-US" altLang="ja-JP" sz="1400" dirty="0"/>
              <a:t>1325</a:t>
            </a:r>
            <a:r>
              <a:rPr kumimoji="1" lang="ja-JP" altLang="en-US" sz="1400" dirty="0"/>
              <a:t>　　</a:t>
            </a:r>
            <a:r>
              <a:rPr kumimoji="1" lang="en-US" altLang="ja-JP" sz="1400" dirty="0"/>
              <a:t>FAX</a:t>
            </a:r>
            <a:r>
              <a:rPr kumimoji="1" lang="ja-JP" altLang="en-US" sz="1400" dirty="0"/>
              <a:t>　</a:t>
            </a:r>
            <a:r>
              <a:rPr kumimoji="1" lang="en-US" altLang="ja-JP" sz="1400" dirty="0"/>
              <a:t>0742</a:t>
            </a:r>
            <a:r>
              <a:rPr kumimoji="1" lang="ja-JP" altLang="en-US" sz="1400" dirty="0"/>
              <a:t>－</a:t>
            </a:r>
            <a:r>
              <a:rPr kumimoji="1" lang="en-US" altLang="ja-JP" sz="1400" dirty="0"/>
              <a:t>95</a:t>
            </a:r>
            <a:r>
              <a:rPr kumimoji="1" lang="ja-JP" altLang="en-US" sz="1400" dirty="0"/>
              <a:t>－</a:t>
            </a:r>
            <a:r>
              <a:rPr kumimoji="1" lang="en-US" altLang="ja-JP" sz="1400" dirty="0"/>
              <a:t>5322</a:t>
            </a:r>
          </a:p>
          <a:p>
            <a:r>
              <a:rPr kumimoji="1" lang="ja-JP" altLang="en-US" sz="1400" dirty="0"/>
              <a:t>ホームページ　</a:t>
            </a:r>
            <a:r>
              <a:rPr kumimoji="1" lang="en-US" altLang="ja-JP" sz="1400" dirty="0"/>
              <a:t>http://www.houmonkango-lifedesign.com/</a:t>
            </a:r>
          </a:p>
        </p:txBody>
      </p:sp>
      <p:sp>
        <p:nvSpPr>
          <p:cNvPr id="26" name="テキスト ボックス 25">
            <a:extLst>
              <a:ext uri="{FF2B5EF4-FFF2-40B4-BE49-F238E27FC236}">
                <a16:creationId xmlns:a16="http://schemas.microsoft.com/office/drawing/2014/main" id="{871ED441-F660-4EF4-8053-A3FBC08C5CCC}"/>
              </a:ext>
            </a:extLst>
          </p:cNvPr>
          <p:cNvSpPr txBox="1"/>
          <p:nvPr/>
        </p:nvSpPr>
        <p:spPr>
          <a:xfrm>
            <a:off x="4632956" y="8706690"/>
            <a:ext cx="561410" cy="215444"/>
          </a:xfrm>
          <a:prstGeom prst="rect">
            <a:avLst/>
          </a:prstGeom>
          <a:noFill/>
        </p:spPr>
        <p:txBody>
          <a:bodyPr wrap="square" rtlCol="0">
            <a:spAutoFit/>
          </a:bodyPr>
          <a:lstStyle/>
          <a:p>
            <a:r>
              <a:rPr kumimoji="1" lang="ja-JP" altLang="en-US" sz="800" b="1" dirty="0">
                <a:solidFill>
                  <a:srgbClr val="3E3A39"/>
                </a:solidFill>
              </a:rPr>
              <a:t>ブログ</a:t>
            </a:r>
          </a:p>
        </p:txBody>
      </p:sp>
      <p:sp>
        <p:nvSpPr>
          <p:cNvPr id="38" name="テキスト ボックス 37">
            <a:extLst>
              <a:ext uri="{FF2B5EF4-FFF2-40B4-BE49-F238E27FC236}">
                <a16:creationId xmlns:a16="http://schemas.microsoft.com/office/drawing/2014/main" id="{13C5388F-1FA1-46D5-A0A0-6190959EE15B}"/>
              </a:ext>
            </a:extLst>
          </p:cNvPr>
          <p:cNvSpPr txBox="1"/>
          <p:nvPr/>
        </p:nvSpPr>
        <p:spPr>
          <a:xfrm>
            <a:off x="3202096" y="8706690"/>
            <a:ext cx="728628" cy="215444"/>
          </a:xfrm>
          <a:prstGeom prst="rect">
            <a:avLst/>
          </a:prstGeom>
          <a:noFill/>
        </p:spPr>
        <p:txBody>
          <a:bodyPr wrap="square" rtlCol="0">
            <a:spAutoFit/>
          </a:bodyPr>
          <a:lstStyle/>
          <a:p>
            <a:r>
              <a:rPr kumimoji="1" lang="en-US" altLang="ja-JP" sz="800" b="1" dirty="0">
                <a:solidFill>
                  <a:srgbClr val="3E3A39"/>
                </a:solidFill>
              </a:rPr>
              <a:t>Facebook</a:t>
            </a:r>
            <a:endParaRPr kumimoji="1" lang="ja-JP" altLang="en-US" sz="800" b="1" dirty="0">
              <a:solidFill>
                <a:srgbClr val="3E3A39"/>
              </a:solidFill>
            </a:endParaRPr>
          </a:p>
        </p:txBody>
      </p:sp>
      <p:sp>
        <p:nvSpPr>
          <p:cNvPr id="39" name="テキスト ボックス 38">
            <a:extLst>
              <a:ext uri="{FF2B5EF4-FFF2-40B4-BE49-F238E27FC236}">
                <a16:creationId xmlns:a16="http://schemas.microsoft.com/office/drawing/2014/main" id="{05F3E5DB-F2ED-40D3-BCBA-C60EAA882537}"/>
              </a:ext>
            </a:extLst>
          </p:cNvPr>
          <p:cNvSpPr txBox="1"/>
          <p:nvPr/>
        </p:nvSpPr>
        <p:spPr>
          <a:xfrm>
            <a:off x="1965946" y="8732428"/>
            <a:ext cx="561410" cy="200055"/>
          </a:xfrm>
          <a:prstGeom prst="rect">
            <a:avLst/>
          </a:prstGeom>
          <a:noFill/>
        </p:spPr>
        <p:txBody>
          <a:bodyPr wrap="square" rtlCol="0">
            <a:spAutoFit/>
          </a:bodyPr>
          <a:lstStyle/>
          <a:p>
            <a:r>
              <a:rPr kumimoji="1" lang="ja-JP" altLang="en-US" sz="700" b="1" dirty="0">
                <a:solidFill>
                  <a:srgbClr val="3E3A39"/>
                </a:solidFill>
              </a:rPr>
              <a:t>ＬＩＮＥ</a:t>
            </a:r>
          </a:p>
        </p:txBody>
      </p:sp>
      <p:pic>
        <p:nvPicPr>
          <p:cNvPr id="41" name="図 40">
            <a:extLst>
              <a:ext uri="{FF2B5EF4-FFF2-40B4-BE49-F238E27FC236}">
                <a16:creationId xmlns:a16="http://schemas.microsoft.com/office/drawing/2014/main" id="{D5F6A45C-3FE2-4FAE-8FB1-A4FEE24E01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40643" y="9440400"/>
            <a:ext cx="1225941" cy="952732"/>
          </a:xfrm>
          <a:prstGeom prst="rect">
            <a:avLst/>
          </a:prstGeom>
        </p:spPr>
      </p:pic>
      <p:sp>
        <p:nvSpPr>
          <p:cNvPr id="42" name="テキスト ボックス 41">
            <a:extLst>
              <a:ext uri="{FF2B5EF4-FFF2-40B4-BE49-F238E27FC236}">
                <a16:creationId xmlns:a16="http://schemas.microsoft.com/office/drawing/2014/main" id="{DD7BE9B8-0362-40A7-AAA2-A2A02B0ACCAB}"/>
              </a:ext>
            </a:extLst>
          </p:cNvPr>
          <p:cNvSpPr txBox="1"/>
          <p:nvPr/>
        </p:nvSpPr>
        <p:spPr>
          <a:xfrm>
            <a:off x="590637" y="6851972"/>
            <a:ext cx="6581329" cy="954107"/>
          </a:xfrm>
          <a:prstGeom prst="rect">
            <a:avLst/>
          </a:prstGeom>
          <a:noFill/>
        </p:spPr>
        <p:txBody>
          <a:bodyPr wrap="square" rtlCol="0">
            <a:spAutoFit/>
          </a:bodyPr>
          <a:lstStyle/>
          <a:p>
            <a:r>
              <a:rPr kumimoji="1" lang="ja-JP" altLang="en-US" sz="1400" b="1" dirty="0">
                <a:latin typeface="AR P新藝体E" panose="020B0600010101010101" pitchFamily="50" charset="-128"/>
                <a:ea typeface="AR P新藝体E" panose="020B0600010101010101" pitchFamily="50" charset="-128"/>
              </a:rPr>
              <a:t>〇自立支援医療のご案内</a:t>
            </a:r>
            <a:endParaRPr kumimoji="1" lang="en-US" altLang="ja-JP" sz="1400" b="1" dirty="0">
              <a:latin typeface="AR P新藝体E" panose="020B0600010101010101" pitchFamily="50" charset="-128"/>
              <a:ea typeface="AR P新藝体E" panose="020B0600010101010101" pitchFamily="50" charset="-128"/>
            </a:endParaRPr>
          </a:p>
          <a:p>
            <a:r>
              <a:rPr kumimoji="1" lang="ja-JP" altLang="en-US" sz="1400" dirty="0">
                <a:latin typeface="AR P新藝体E" panose="020B0600010101010101" pitchFamily="50" charset="-128"/>
                <a:ea typeface="AR P新藝体E" panose="020B0600010101010101" pitchFamily="50" charset="-128"/>
              </a:rPr>
              <a:t>　自立支援医療をご利用すると、自己負担額が</a:t>
            </a:r>
            <a:r>
              <a:rPr kumimoji="1" lang="en-US" altLang="ja-JP" sz="1400" dirty="0">
                <a:latin typeface="AR P新藝体E" panose="020B0600010101010101" pitchFamily="50" charset="-128"/>
                <a:ea typeface="AR P新藝体E" panose="020B0600010101010101" pitchFamily="50" charset="-128"/>
              </a:rPr>
              <a:t>3</a:t>
            </a:r>
            <a:r>
              <a:rPr kumimoji="1" lang="ja-JP" altLang="en-US" sz="1400" dirty="0">
                <a:latin typeface="AR P新藝体E" panose="020B0600010101010101" pitchFamily="50" charset="-128"/>
                <a:ea typeface="AR P新藝体E" panose="020B0600010101010101" pitchFamily="50" charset="-128"/>
              </a:rPr>
              <a:t>割 → </a:t>
            </a:r>
            <a:r>
              <a:rPr kumimoji="1" lang="en-US" altLang="ja-JP" sz="1400" dirty="0">
                <a:latin typeface="AR P新藝体E" panose="020B0600010101010101" pitchFamily="50" charset="-128"/>
                <a:ea typeface="AR P新藝体E" panose="020B0600010101010101" pitchFamily="50" charset="-128"/>
              </a:rPr>
              <a:t>1</a:t>
            </a:r>
            <a:r>
              <a:rPr kumimoji="1" lang="ja-JP" altLang="en-US" sz="1400" dirty="0">
                <a:latin typeface="AR P新藝体E" panose="020B0600010101010101" pitchFamily="50" charset="-128"/>
                <a:ea typeface="AR P新藝体E" panose="020B0600010101010101" pitchFamily="50" charset="-128"/>
              </a:rPr>
              <a:t>割になります。</a:t>
            </a:r>
            <a:endParaRPr kumimoji="1" lang="en-US" altLang="ja-JP" sz="1400" dirty="0">
              <a:latin typeface="AR P新藝体E" panose="020B0600010101010101" pitchFamily="50" charset="-128"/>
              <a:ea typeface="AR P新藝体E" panose="020B0600010101010101" pitchFamily="50" charset="-128"/>
            </a:endParaRPr>
          </a:p>
          <a:p>
            <a:r>
              <a:rPr kumimoji="1" lang="ja-JP" altLang="en-US" sz="1400" dirty="0">
                <a:latin typeface="AR P新藝体E" panose="020B0600010101010101" pitchFamily="50" charset="-128"/>
                <a:ea typeface="AR P新藝体E" panose="020B0600010101010101" pitchFamily="50" charset="-128"/>
              </a:rPr>
              <a:t>　</a:t>
            </a:r>
            <a:r>
              <a:rPr kumimoji="1" lang="en-US" altLang="ja-JP" sz="1400" dirty="0">
                <a:latin typeface="AR P新藝体E" panose="020B0600010101010101" pitchFamily="50" charset="-128"/>
                <a:ea typeface="AR P新藝体E" panose="020B0600010101010101" pitchFamily="50" charset="-128"/>
              </a:rPr>
              <a:t>LIFE DESIGN</a:t>
            </a:r>
            <a:r>
              <a:rPr kumimoji="1" lang="ja-JP" altLang="en-US" sz="1400" dirty="0">
                <a:latin typeface="AR P新藝体E" panose="020B0600010101010101" pitchFamily="50" charset="-128"/>
                <a:ea typeface="AR P新藝体E" panose="020B0600010101010101" pitchFamily="50" charset="-128"/>
              </a:rPr>
              <a:t>（ライフデザイン）も自立支援医療指定機関として認可を取得</a:t>
            </a:r>
            <a:endParaRPr kumimoji="1" lang="en-US" altLang="ja-JP" sz="1400" dirty="0">
              <a:latin typeface="AR P新藝体E" panose="020B0600010101010101" pitchFamily="50" charset="-128"/>
              <a:ea typeface="AR P新藝体E" panose="020B0600010101010101" pitchFamily="50" charset="-128"/>
            </a:endParaRPr>
          </a:p>
          <a:p>
            <a:r>
              <a:rPr kumimoji="1" lang="ja-JP" altLang="en-US" sz="1400" dirty="0">
                <a:latin typeface="AR P新藝体E" panose="020B0600010101010101" pitchFamily="50" charset="-128"/>
                <a:ea typeface="AR P新藝体E" panose="020B0600010101010101" pitchFamily="50" charset="-128"/>
              </a:rPr>
              <a:t>　しておりますので、自立支援医療制度をご利用できます。</a:t>
            </a:r>
            <a:endParaRPr kumimoji="1" lang="en-US" altLang="ja-JP" sz="1400" dirty="0">
              <a:latin typeface="AR P新藝体E" panose="020B0600010101010101" pitchFamily="50" charset="-128"/>
              <a:ea typeface="AR P新藝体E" panose="020B0600010101010101" pitchFamily="50" charset="-128"/>
            </a:endParaRPr>
          </a:p>
        </p:txBody>
      </p:sp>
      <p:sp>
        <p:nvSpPr>
          <p:cNvPr id="9" name="テキスト ボックス 8">
            <a:extLst>
              <a:ext uri="{FF2B5EF4-FFF2-40B4-BE49-F238E27FC236}">
                <a16:creationId xmlns:a16="http://schemas.microsoft.com/office/drawing/2014/main" id="{43B955ED-8164-48BB-A8E4-22953DFED722}"/>
              </a:ext>
            </a:extLst>
          </p:cNvPr>
          <p:cNvSpPr txBox="1"/>
          <p:nvPr/>
        </p:nvSpPr>
        <p:spPr>
          <a:xfrm>
            <a:off x="631277" y="764746"/>
            <a:ext cx="6452596" cy="1600438"/>
          </a:xfrm>
          <a:prstGeom prst="rect">
            <a:avLst/>
          </a:prstGeom>
          <a:noFill/>
        </p:spPr>
        <p:txBody>
          <a:bodyPr wrap="square" rtlCol="0">
            <a:spAutoFit/>
          </a:bodyPr>
          <a:lstStyle/>
          <a:p>
            <a:r>
              <a:rPr lang="ja-JP" altLang="en-US" sz="1400" b="1" dirty="0">
                <a:latin typeface="AR P丸ゴシック体E" panose="020F0900000000000000" pitchFamily="50" charset="-128"/>
                <a:ea typeface="AR P丸ゴシック体E" panose="020F0900000000000000" pitchFamily="50" charset="-128"/>
              </a:rPr>
              <a:t>〇ライフデザイン</a:t>
            </a:r>
            <a:r>
              <a:rPr lang="ja-JP" altLang="ja-JP" sz="1400" b="1" dirty="0">
                <a:latin typeface="AR P丸ゴシック体E" panose="020F0900000000000000" pitchFamily="50" charset="-128"/>
                <a:ea typeface="AR P丸ゴシック体E" panose="020F0900000000000000" pitchFamily="50" charset="-128"/>
              </a:rPr>
              <a:t>からのお知らせ</a:t>
            </a:r>
            <a:endParaRPr lang="ja-JP" altLang="ja-JP" sz="1400" dirty="0">
              <a:latin typeface="AR P丸ゴシック体E" panose="020F0900000000000000" pitchFamily="50" charset="-128"/>
              <a:ea typeface="AR P丸ゴシック体E" panose="020F0900000000000000" pitchFamily="50" charset="-128"/>
            </a:endParaRPr>
          </a:p>
          <a:p>
            <a:r>
              <a:rPr lang="ja-JP" altLang="ja-JP" sz="1400" dirty="0">
                <a:latin typeface="AR P丸ゴシック体E" panose="020F0900000000000000" pitchFamily="50" charset="-128"/>
                <a:ea typeface="AR P丸ゴシック体E" panose="020F0900000000000000" pitchFamily="50" charset="-128"/>
              </a:rPr>
              <a:t>　・問い合わせ日時の変更</a:t>
            </a:r>
          </a:p>
          <a:p>
            <a:r>
              <a:rPr lang="ja-JP" altLang="ja-JP" sz="1400" dirty="0">
                <a:latin typeface="AR P丸ゴシック体E" panose="020F0900000000000000" pitchFamily="50" charset="-128"/>
                <a:ea typeface="AR P丸ゴシック体E" panose="020F0900000000000000" pitchFamily="50" charset="-128"/>
              </a:rPr>
              <a:t>　　　平日（月～金曜日）　９：００～１８：００</a:t>
            </a:r>
          </a:p>
          <a:p>
            <a:r>
              <a:rPr lang="en-US" altLang="ja-JP" sz="1400" dirty="0">
                <a:latin typeface="AR P丸ゴシック体E" panose="020F0900000000000000" pitchFamily="50" charset="-128"/>
                <a:ea typeface="AR P丸ゴシック体E" panose="020F0900000000000000" pitchFamily="50" charset="-128"/>
              </a:rPr>
              <a:t> </a:t>
            </a:r>
            <a:endParaRPr lang="ja-JP" altLang="ja-JP" sz="1400" dirty="0">
              <a:latin typeface="AR P丸ゴシック体E" panose="020F0900000000000000" pitchFamily="50" charset="-128"/>
              <a:ea typeface="AR P丸ゴシック体E" panose="020F0900000000000000" pitchFamily="50" charset="-128"/>
            </a:endParaRPr>
          </a:p>
          <a:p>
            <a:r>
              <a:rPr lang="ja-JP" altLang="ja-JP" sz="1400" dirty="0">
                <a:latin typeface="AR P丸ゴシック体E" panose="020F0900000000000000" pitchFamily="50" charset="-128"/>
                <a:ea typeface="AR P丸ゴシック体E" panose="020F0900000000000000" pitchFamily="50" charset="-128"/>
              </a:rPr>
              <a:t>　・スタッフ募集（ネット求人サイトバイトルでも掲載中）</a:t>
            </a:r>
          </a:p>
          <a:p>
            <a:r>
              <a:rPr lang="ja-JP" altLang="ja-JP" sz="1400" dirty="0">
                <a:latin typeface="AR P丸ゴシック体E" panose="020F0900000000000000" pitchFamily="50" charset="-128"/>
                <a:ea typeface="AR P丸ゴシック体E" panose="020F0900000000000000" pitchFamily="50" charset="-128"/>
              </a:rPr>
              <a:t>　　　精神科看護師・作業療法士を募集しています。</a:t>
            </a:r>
          </a:p>
          <a:p>
            <a:r>
              <a:rPr lang="ja-JP" altLang="ja-JP" sz="1400" dirty="0">
                <a:latin typeface="AR P丸ゴシック体E" panose="020F0900000000000000" pitchFamily="50" charset="-128"/>
                <a:ea typeface="AR P丸ゴシック体E" panose="020F0900000000000000" pitchFamily="50" charset="-128"/>
              </a:rPr>
              <a:t>　　　仕事内容・給与・休日などについては面接にて。（精神科経験者優遇）</a:t>
            </a:r>
          </a:p>
        </p:txBody>
      </p:sp>
      <p:sp>
        <p:nvSpPr>
          <p:cNvPr id="43" name="テキスト ボックス 42">
            <a:extLst>
              <a:ext uri="{FF2B5EF4-FFF2-40B4-BE49-F238E27FC236}">
                <a16:creationId xmlns:a16="http://schemas.microsoft.com/office/drawing/2014/main" id="{382959AE-40BF-49EC-87F1-1B7F0410A1CF}"/>
              </a:ext>
            </a:extLst>
          </p:cNvPr>
          <p:cNvSpPr txBox="1"/>
          <p:nvPr/>
        </p:nvSpPr>
        <p:spPr>
          <a:xfrm>
            <a:off x="633642" y="5214354"/>
            <a:ext cx="6036726" cy="1600438"/>
          </a:xfrm>
          <a:prstGeom prst="rect">
            <a:avLst/>
          </a:prstGeom>
          <a:noFill/>
        </p:spPr>
        <p:txBody>
          <a:bodyPr wrap="square" rtlCol="0">
            <a:spAutoFit/>
          </a:bodyPr>
          <a:lstStyle/>
          <a:p>
            <a:r>
              <a:rPr lang="ja-JP" altLang="en-US" sz="1400" b="1" dirty="0">
                <a:latin typeface="AR P明朝体U" panose="020B0600010101010101" pitchFamily="50" charset="-128"/>
                <a:ea typeface="AR P明朝体U" panose="020B0600010101010101" pitchFamily="50" charset="-128"/>
              </a:rPr>
              <a:t>〇</a:t>
            </a:r>
            <a:r>
              <a:rPr lang="ja-JP" altLang="ja-JP" sz="1400" b="1" dirty="0">
                <a:latin typeface="AR P明朝体U" panose="020B0600010101010101" pitchFamily="50" charset="-128"/>
                <a:ea typeface="AR P明朝体U" panose="020B0600010101010101" pitchFamily="50" charset="-128"/>
              </a:rPr>
              <a:t>訪問料金が変わりました</a:t>
            </a:r>
            <a:endParaRPr lang="ja-JP" altLang="ja-JP" sz="1400" dirty="0">
              <a:latin typeface="AR P明朝体U" panose="020B0600010101010101" pitchFamily="50" charset="-128"/>
              <a:ea typeface="AR P明朝体U" panose="020B0600010101010101" pitchFamily="50" charset="-128"/>
            </a:endParaRPr>
          </a:p>
          <a:p>
            <a:r>
              <a:rPr lang="ja-JP" altLang="en-US" sz="1400" dirty="0">
                <a:latin typeface="AR P明朝体U" panose="020B0600010101010101" pitchFamily="50" charset="-128"/>
                <a:ea typeface="AR P明朝体U" panose="020B0600010101010101" pitchFamily="50" charset="-128"/>
              </a:rPr>
              <a:t>　</a:t>
            </a:r>
            <a:r>
              <a:rPr lang="ja-JP" altLang="ja-JP" sz="1000" dirty="0">
                <a:latin typeface="AR P明朝体U" panose="020B0600010101010101" pitchFamily="50" charset="-128"/>
                <a:ea typeface="AR P明朝体U" panose="020B0600010101010101" pitchFamily="50" charset="-128"/>
              </a:rPr>
              <a:t>消費税１０％</a:t>
            </a:r>
            <a:r>
              <a:rPr lang="ja-JP" altLang="en-US" sz="1000" dirty="0">
                <a:latin typeface="AR P明朝体U" panose="020B0600010101010101" pitchFamily="50" charset="-128"/>
                <a:ea typeface="AR P明朝体U" panose="020B0600010101010101" pitchFamily="50" charset="-128"/>
              </a:rPr>
              <a:t>の引き上げに伴い診療報酬・介護報酬</a:t>
            </a:r>
            <a:r>
              <a:rPr lang="ja-JP" altLang="ja-JP" sz="1000" dirty="0">
                <a:latin typeface="AR P明朝体U" panose="020B0600010101010101" pitchFamily="50" charset="-128"/>
                <a:ea typeface="AR P明朝体U" panose="020B0600010101010101" pitchFamily="50" charset="-128"/>
              </a:rPr>
              <a:t>（訪問看護</a:t>
            </a:r>
            <a:r>
              <a:rPr lang="ja-JP" altLang="en-US" sz="1000" dirty="0">
                <a:latin typeface="AR P明朝体U" panose="020B0600010101010101" pitchFamily="50" charset="-128"/>
                <a:ea typeface="AR P明朝体U" panose="020B0600010101010101" pitchFamily="50" charset="-128"/>
              </a:rPr>
              <a:t>療養費</a:t>
            </a:r>
            <a:r>
              <a:rPr lang="ja-JP" altLang="ja-JP" sz="1000" dirty="0">
                <a:latin typeface="AR P明朝体U" panose="020B0600010101010101" pitchFamily="50" charset="-128"/>
                <a:ea typeface="AR P明朝体U" panose="020B0600010101010101" pitchFamily="50" charset="-128"/>
              </a:rPr>
              <a:t>）</a:t>
            </a:r>
            <a:r>
              <a:rPr lang="ja-JP" altLang="en-US" sz="1000" dirty="0">
                <a:latin typeface="AR P明朝体U" panose="020B0600010101010101" pitchFamily="50" charset="-128"/>
                <a:ea typeface="AR P明朝体U" panose="020B0600010101010101" pitchFamily="50" charset="-128"/>
              </a:rPr>
              <a:t>が</a:t>
            </a:r>
            <a:r>
              <a:rPr lang="ja-JP" altLang="ja-JP" sz="1000" dirty="0">
                <a:latin typeface="AR P明朝体U" panose="020B0600010101010101" pitchFamily="50" charset="-128"/>
                <a:ea typeface="AR P明朝体U" panose="020B0600010101010101" pitchFamily="50" charset="-128"/>
              </a:rPr>
              <a:t>変更</a:t>
            </a:r>
            <a:r>
              <a:rPr lang="ja-JP" altLang="en-US" sz="1000" dirty="0">
                <a:latin typeface="AR P明朝体U" panose="020B0600010101010101" pitchFamily="50" charset="-128"/>
                <a:ea typeface="AR P明朝体U" panose="020B0600010101010101" pitchFamily="50" charset="-128"/>
              </a:rPr>
              <a:t>となりました</a:t>
            </a:r>
            <a:r>
              <a:rPr lang="ja-JP" altLang="ja-JP" sz="1000" dirty="0">
                <a:latin typeface="AR P明朝体U" panose="020B0600010101010101" pitchFamily="50" charset="-128"/>
                <a:ea typeface="AR P明朝体U" panose="020B0600010101010101" pitchFamily="50" charset="-128"/>
              </a:rPr>
              <a:t>。</a:t>
            </a:r>
            <a:endParaRPr lang="en-US" altLang="ja-JP" sz="1000" dirty="0">
              <a:latin typeface="AR P明朝体U" panose="020B0600010101010101" pitchFamily="50" charset="-128"/>
              <a:ea typeface="AR P明朝体U" panose="020B0600010101010101" pitchFamily="50" charset="-128"/>
            </a:endParaRPr>
          </a:p>
          <a:p>
            <a:endParaRPr lang="ja-JP" altLang="ja-JP" sz="1000" dirty="0">
              <a:latin typeface="AR P明朝体U" panose="020B0600010101010101" pitchFamily="50" charset="-128"/>
              <a:ea typeface="AR P明朝体U" panose="020B0600010101010101" pitchFamily="50" charset="-128"/>
            </a:endParaRPr>
          </a:p>
          <a:p>
            <a:r>
              <a:rPr lang="ja-JP" altLang="ja-JP" sz="1000" dirty="0">
                <a:latin typeface="AR P明朝体U" panose="020B0600010101010101" pitchFamily="50" charset="-128"/>
                <a:ea typeface="AR P明朝体U" panose="020B0600010101010101" pitchFamily="50" charset="-128"/>
              </a:rPr>
              <a:t>　</a:t>
            </a:r>
            <a:r>
              <a:rPr lang="ja-JP" altLang="en-US" sz="1000" dirty="0">
                <a:latin typeface="AR P明朝体U" panose="020B0600010101010101" pitchFamily="50" charset="-128"/>
                <a:ea typeface="AR P明朝体U" panose="020B0600010101010101" pitchFamily="50" charset="-128"/>
              </a:rPr>
              <a:t>　　　　　・</a:t>
            </a:r>
            <a:r>
              <a:rPr lang="ja-JP" altLang="ja-JP" sz="1000" dirty="0">
                <a:latin typeface="AR P明朝体U" panose="020B0600010101010101" pitchFamily="50" charset="-128"/>
                <a:ea typeface="AR P明朝体U" panose="020B0600010101010101" pitchFamily="50" charset="-128"/>
              </a:rPr>
              <a:t>訪問看護管理療養費　　月の</a:t>
            </a:r>
            <a:r>
              <a:rPr lang="ja-JP" altLang="en-US" sz="1000" dirty="0">
                <a:latin typeface="AR P明朝体U" panose="020B0600010101010101" pitchFamily="50" charset="-128"/>
                <a:ea typeface="AR P明朝体U" panose="020B0600010101010101" pitchFamily="50" charset="-128"/>
              </a:rPr>
              <a:t>１</a:t>
            </a:r>
            <a:r>
              <a:rPr lang="ja-JP" altLang="ja-JP" sz="1000" dirty="0">
                <a:latin typeface="AR P明朝体U" panose="020B0600010101010101" pitchFamily="50" charset="-128"/>
                <a:ea typeface="AR P明朝体U" panose="020B0600010101010101" pitchFamily="50" charset="-128"/>
              </a:rPr>
              <a:t>回目・・・７４００円　→　７４４０円</a:t>
            </a:r>
          </a:p>
          <a:p>
            <a:r>
              <a:rPr lang="ja-JP" altLang="ja-JP" sz="1000" dirty="0">
                <a:latin typeface="AR P明朝体U" panose="020B0600010101010101" pitchFamily="50" charset="-128"/>
                <a:ea typeface="AR P明朝体U" panose="020B0600010101010101" pitchFamily="50" charset="-128"/>
              </a:rPr>
              <a:t>　　　　　　　　　　　　</a:t>
            </a:r>
            <a:r>
              <a:rPr lang="ja-JP" altLang="en-US" sz="1000" dirty="0">
                <a:latin typeface="AR P明朝体U" panose="020B0600010101010101" pitchFamily="50" charset="-128"/>
                <a:ea typeface="AR P明朝体U" panose="020B0600010101010101" pitchFamily="50" charset="-128"/>
              </a:rPr>
              <a:t>　　　　　　</a:t>
            </a:r>
            <a:r>
              <a:rPr lang="ja-JP" altLang="ja-JP" sz="1000" dirty="0">
                <a:latin typeface="AR P明朝体U" panose="020B0600010101010101" pitchFamily="50" charset="-128"/>
                <a:ea typeface="AR P明朝体U" panose="020B0600010101010101" pitchFamily="50" charset="-128"/>
              </a:rPr>
              <a:t>月の２回目・・・２９８０円　→　３０００円</a:t>
            </a:r>
            <a:endParaRPr lang="en-US" altLang="ja-JP" sz="1000" dirty="0">
              <a:latin typeface="AR P明朝体U" panose="020B0600010101010101" pitchFamily="50" charset="-128"/>
              <a:ea typeface="AR P明朝体U" panose="020B0600010101010101" pitchFamily="50" charset="-128"/>
            </a:endParaRPr>
          </a:p>
          <a:p>
            <a:endParaRPr lang="en-US" altLang="ja-JP" sz="1000" dirty="0">
              <a:latin typeface="AR P明朝体U" panose="020B0600010101010101" pitchFamily="50" charset="-128"/>
              <a:ea typeface="AR P明朝体U" panose="020B0600010101010101" pitchFamily="50" charset="-128"/>
            </a:endParaRPr>
          </a:p>
          <a:p>
            <a:r>
              <a:rPr lang="ja-JP" altLang="en-US" sz="1000" dirty="0">
                <a:latin typeface="AR P明朝体U" panose="020B0600010101010101" pitchFamily="50" charset="-128"/>
                <a:ea typeface="AR P明朝体U" panose="020B0600010101010101" pitchFamily="50" charset="-128"/>
              </a:rPr>
              <a:t>　　　　　　・介護報酬　　　　　　　１～１０単位の変更</a:t>
            </a:r>
            <a:endParaRPr lang="ja-JP" altLang="ja-JP" sz="1000" dirty="0">
              <a:latin typeface="AR P明朝体U" panose="020B0600010101010101" pitchFamily="50" charset="-128"/>
              <a:ea typeface="AR P明朝体U" panose="020B0600010101010101" pitchFamily="50" charset="-128"/>
            </a:endParaRPr>
          </a:p>
          <a:p>
            <a:r>
              <a:rPr lang="en-US" altLang="ja-JP" sz="1000" dirty="0">
                <a:latin typeface="AR P明朝体U" panose="020B0600010101010101" pitchFamily="50" charset="-128"/>
                <a:ea typeface="AR P明朝体U" panose="020B0600010101010101" pitchFamily="50" charset="-128"/>
              </a:rPr>
              <a:t> </a:t>
            </a:r>
            <a:endParaRPr lang="ja-JP" altLang="ja-JP" sz="1000" dirty="0">
              <a:latin typeface="AR P明朝体U" panose="020B0600010101010101" pitchFamily="50" charset="-128"/>
              <a:ea typeface="AR P明朝体U" panose="020B0600010101010101" pitchFamily="50" charset="-128"/>
            </a:endParaRPr>
          </a:p>
          <a:p>
            <a:r>
              <a:rPr lang="ja-JP" altLang="ja-JP" sz="1000" dirty="0">
                <a:latin typeface="AR P明朝体U" panose="020B0600010101010101" pitchFamily="50" charset="-128"/>
                <a:ea typeface="AR P明朝体U" panose="020B0600010101010101" pitchFamily="50" charset="-128"/>
              </a:rPr>
              <a:t>　</a:t>
            </a:r>
            <a:r>
              <a:rPr lang="en-US" altLang="ja-JP" sz="1000" dirty="0">
                <a:latin typeface="AR P明朝体U" panose="020B0600010101010101" pitchFamily="50" charset="-128"/>
                <a:ea typeface="AR P明朝体U" panose="020B0600010101010101" pitchFamily="50" charset="-128"/>
              </a:rPr>
              <a:t>※</a:t>
            </a:r>
            <a:r>
              <a:rPr lang="ja-JP" altLang="ja-JP" sz="1000" dirty="0">
                <a:latin typeface="AR P明朝体U" panose="020B0600010101010101" pitchFamily="50" charset="-128"/>
                <a:ea typeface="AR P明朝体U" panose="020B0600010101010101" pitchFamily="50" charset="-128"/>
              </a:rPr>
              <a:t>詳しくは厚生労働省</a:t>
            </a:r>
            <a:r>
              <a:rPr lang="en-US" altLang="ja-JP" sz="1000" dirty="0">
                <a:latin typeface="AR P明朝体U" panose="020B0600010101010101" pitchFamily="50" charset="-128"/>
                <a:ea typeface="AR P明朝体U" panose="020B0600010101010101" pitchFamily="50" charset="-128"/>
              </a:rPr>
              <a:t>HP</a:t>
            </a:r>
            <a:r>
              <a:rPr lang="ja-JP" altLang="ja-JP" sz="1000" dirty="0">
                <a:latin typeface="AR P明朝体U" panose="020B0600010101010101" pitchFamily="50" charset="-128"/>
                <a:ea typeface="AR P明朝体U" panose="020B0600010101010101" pitchFamily="50" charset="-128"/>
              </a:rPr>
              <a:t>など参照してください</a:t>
            </a:r>
          </a:p>
        </p:txBody>
      </p:sp>
      <p:sp>
        <p:nvSpPr>
          <p:cNvPr id="44" name="テキスト ボックス 43">
            <a:extLst>
              <a:ext uri="{FF2B5EF4-FFF2-40B4-BE49-F238E27FC236}">
                <a16:creationId xmlns:a16="http://schemas.microsoft.com/office/drawing/2014/main" id="{71F8675D-0BD3-43F1-A921-EF0BA9E4B0CE}"/>
              </a:ext>
            </a:extLst>
          </p:cNvPr>
          <p:cNvSpPr txBox="1"/>
          <p:nvPr/>
        </p:nvSpPr>
        <p:spPr>
          <a:xfrm>
            <a:off x="631282" y="2438372"/>
            <a:ext cx="6705177" cy="1815882"/>
          </a:xfrm>
          <a:prstGeom prst="rect">
            <a:avLst/>
          </a:prstGeom>
          <a:noFill/>
        </p:spPr>
        <p:txBody>
          <a:bodyPr wrap="square" rtlCol="0">
            <a:spAutoFit/>
          </a:bodyPr>
          <a:lstStyle/>
          <a:p>
            <a:r>
              <a:rPr lang="ja-JP" altLang="en-US" sz="1400" b="1" dirty="0">
                <a:latin typeface="AR P丸ゴシック体E" panose="020F0900000000000000" pitchFamily="50" charset="-128"/>
                <a:ea typeface="AR P丸ゴシック体E" panose="020F0900000000000000" pitchFamily="50" charset="-128"/>
              </a:rPr>
              <a:t>〇交流会などのイベントについて</a:t>
            </a:r>
            <a:endParaRPr lang="en-US" altLang="ja-JP" sz="1400" b="1" dirty="0">
              <a:latin typeface="AR P丸ゴシック体E" panose="020F0900000000000000" pitchFamily="50" charset="-128"/>
              <a:ea typeface="AR P丸ゴシック体E" panose="020F0900000000000000" pitchFamily="50" charset="-128"/>
            </a:endParaRPr>
          </a:p>
          <a:p>
            <a:r>
              <a:rPr lang="ja-JP" altLang="ja-JP" sz="1400" dirty="0">
                <a:latin typeface="AR P丸ゴシック体E" panose="020F0900000000000000" pitchFamily="50" charset="-128"/>
                <a:ea typeface="AR P丸ゴシック体E" panose="020F0900000000000000" pitchFamily="50" charset="-128"/>
              </a:rPr>
              <a:t>　・</a:t>
            </a:r>
            <a:r>
              <a:rPr kumimoji="1" lang="en-US" altLang="ja-JP" sz="1400" dirty="0">
                <a:latin typeface="AR P丸ゴシック体E" panose="020F0900000000000000" pitchFamily="50" charset="-128"/>
                <a:ea typeface="AR P丸ゴシック体E" panose="020F0900000000000000" pitchFamily="50" charset="-128"/>
              </a:rPr>
              <a:t> LIFE DESIGN</a:t>
            </a:r>
            <a:r>
              <a:rPr kumimoji="1" lang="ja-JP" altLang="en-US" sz="1400" dirty="0">
                <a:latin typeface="AR P丸ゴシック体E" panose="020F0900000000000000" pitchFamily="50" charset="-128"/>
                <a:ea typeface="AR P丸ゴシック体E" panose="020F0900000000000000" pitchFamily="50" charset="-128"/>
              </a:rPr>
              <a:t>（ライフデザイン）では、</a:t>
            </a:r>
            <a:r>
              <a:rPr lang="ja-JP" altLang="en-US" sz="1400" dirty="0">
                <a:latin typeface="AR P丸ゴシック体E" panose="020F0900000000000000" pitchFamily="50" charset="-128"/>
                <a:ea typeface="AR P丸ゴシック体E" panose="020F0900000000000000" pitchFamily="50" charset="-128"/>
              </a:rPr>
              <a:t>ご利用者様・ご家族様・ステーショ</a:t>
            </a:r>
            <a:endParaRPr lang="en-US" altLang="ja-JP" sz="1400" dirty="0">
              <a:latin typeface="AR P丸ゴシック体E" panose="020F0900000000000000" pitchFamily="50" charset="-128"/>
              <a:ea typeface="AR P丸ゴシック体E" panose="020F0900000000000000" pitchFamily="50" charset="-128"/>
            </a:endParaRPr>
          </a:p>
          <a:p>
            <a:r>
              <a:rPr lang="ja-JP" altLang="en-US" sz="1400" dirty="0">
                <a:latin typeface="AR P丸ゴシック体E" panose="020F0900000000000000" pitchFamily="50" charset="-128"/>
                <a:ea typeface="AR P丸ゴシック体E" panose="020F0900000000000000" pitchFamily="50" charset="-128"/>
              </a:rPr>
              <a:t>　　ンスタッフが共に癒しを感じる時間を作ることを目的として、</a:t>
            </a:r>
            <a:r>
              <a:rPr kumimoji="1" lang="ja-JP" altLang="en-US" sz="1400" dirty="0">
                <a:latin typeface="AR P丸ゴシック体E" panose="020F0900000000000000" pitchFamily="50" charset="-128"/>
                <a:ea typeface="AR P丸ゴシック体E" panose="020F0900000000000000" pitchFamily="50" charset="-128"/>
              </a:rPr>
              <a:t>定期的に交流　</a:t>
            </a:r>
            <a:endParaRPr kumimoji="1" lang="en-US" altLang="ja-JP" sz="1400" dirty="0">
              <a:latin typeface="AR P丸ゴシック体E" panose="020F0900000000000000" pitchFamily="50" charset="-128"/>
              <a:ea typeface="AR P丸ゴシック体E" panose="020F0900000000000000" pitchFamily="50" charset="-128"/>
            </a:endParaRPr>
          </a:p>
          <a:p>
            <a:r>
              <a:rPr kumimoji="1" lang="ja-JP" altLang="en-US" sz="1400" dirty="0">
                <a:latin typeface="AR P丸ゴシック体E" panose="020F0900000000000000" pitchFamily="50" charset="-128"/>
                <a:ea typeface="AR P丸ゴシック体E" panose="020F0900000000000000" pitchFamily="50" charset="-128"/>
              </a:rPr>
              <a:t>　　会を開催しています。</a:t>
            </a:r>
            <a:endParaRPr lang="ja-JP" altLang="ja-JP" sz="1400" dirty="0">
              <a:latin typeface="AR P丸ゴシック体E" panose="020F0900000000000000" pitchFamily="50" charset="-128"/>
              <a:ea typeface="AR P丸ゴシック体E" panose="020F0900000000000000" pitchFamily="50" charset="-128"/>
            </a:endParaRPr>
          </a:p>
          <a:p>
            <a:endParaRPr lang="en-US" altLang="ja-JP" sz="1400" dirty="0">
              <a:latin typeface="AR P丸ゴシック体E" panose="020F0900000000000000" pitchFamily="50" charset="-128"/>
              <a:ea typeface="AR P丸ゴシック体E" panose="020F0900000000000000" pitchFamily="50" charset="-128"/>
            </a:endParaRPr>
          </a:p>
          <a:p>
            <a:r>
              <a:rPr lang="ja-JP" altLang="en-US" sz="1400" dirty="0">
                <a:latin typeface="AR P丸ゴシック体E" panose="020F0900000000000000" pitchFamily="50" charset="-128"/>
                <a:ea typeface="AR P丸ゴシック体E" panose="020F0900000000000000" pitchFamily="50" charset="-128"/>
              </a:rPr>
              <a:t>　・これまでに信貴山のどか村、平城宮跡歴史公園で交流会を行っています。</a:t>
            </a:r>
            <a:endParaRPr lang="en-US" altLang="ja-JP" sz="1400" dirty="0">
              <a:latin typeface="AR P丸ゴシック体E" panose="020F0900000000000000" pitchFamily="50" charset="-128"/>
              <a:ea typeface="AR P丸ゴシック体E" panose="020F0900000000000000" pitchFamily="50" charset="-128"/>
            </a:endParaRPr>
          </a:p>
          <a:p>
            <a:r>
              <a:rPr lang="ja-JP" altLang="en-US" sz="1400" dirty="0">
                <a:latin typeface="AR P丸ゴシック体E" panose="020F0900000000000000" pitchFamily="50" charset="-128"/>
                <a:ea typeface="AR P丸ゴシック体E" panose="020F0900000000000000" pitchFamily="50" charset="-128"/>
              </a:rPr>
              <a:t>　　こんな事がしたい、あんな所に行ってみたいなどのご意見がありましたら、　</a:t>
            </a:r>
            <a:endParaRPr lang="en-US" altLang="ja-JP" sz="1400" dirty="0">
              <a:latin typeface="AR P丸ゴシック体E" panose="020F0900000000000000" pitchFamily="50" charset="-128"/>
              <a:ea typeface="AR P丸ゴシック体E" panose="020F0900000000000000" pitchFamily="50" charset="-128"/>
            </a:endParaRPr>
          </a:p>
          <a:p>
            <a:r>
              <a:rPr lang="ja-JP" altLang="en-US" sz="1400" dirty="0">
                <a:latin typeface="AR P丸ゴシック体E" panose="020F0900000000000000" pitchFamily="50" charset="-128"/>
                <a:ea typeface="AR P丸ゴシック体E" panose="020F0900000000000000" pitchFamily="50" charset="-128"/>
              </a:rPr>
              <a:t>　　参考にさせて頂きますので訪問スタッフまでお気軽にお伝え下さい。</a:t>
            </a:r>
            <a:endParaRPr lang="en-US" altLang="ja-JP" sz="1400" dirty="0">
              <a:latin typeface="AR P丸ゴシック体E" panose="020F0900000000000000" pitchFamily="50" charset="-128"/>
              <a:ea typeface="AR P丸ゴシック体E" panose="020F0900000000000000" pitchFamily="50" charset="-128"/>
            </a:endParaRPr>
          </a:p>
        </p:txBody>
      </p:sp>
      <p:sp>
        <p:nvSpPr>
          <p:cNvPr id="10" name="テキスト ボックス 9">
            <a:extLst>
              <a:ext uri="{FF2B5EF4-FFF2-40B4-BE49-F238E27FC236}">
                <a16:creationId xmlns:a16="http://schemas.microsoft.com/office/drawing/2014/main" id="{6994DC39-7A4E-44B0-9741-F1FC3B71130C}"/>
              </a:ext>
            </a:extLst>
          </p:cNvPr>
          <p:cNvSpPr txBox="1"/>
          <p:nvPr/>
        </p:nvSpPr>
        <p:spPr>
          <a:xfrm>
            <a:off x="633647" y="4318757"/>
            <a:ext cx="6374167" cy="830997"/>
          </a:xfrm>
          <a:prstGeom prst="rect">
            <a:avLst/>
          </a:prstGeom>
          <a:noFill/>
        </p:spPr>
        <p:txBody>
          <a:bodyPr wrap="square" rtlCol="0">
            <a:spAutoFit/>
          </a:bodyPr>
          <a:lstStyle/>
          <a:p>
            <a:r>
              <a:rPr lang="ja-JP" altLang="en-US" sz="1400" b="1" dirty="0">
                <a:latin typeface="AR P明朝体U" panose="020B0600010101010101" pitchFamily="50" charset="-128"/>
                <a:ea typeface="AR P明朝体U" panose="020B0600010101010101" pitchFamily="50" charset="-128"/>
              </a:rPr>
              <a:t>〇</a:t>
            </a:r>
            <a:r>
              <a:rPr kumimoji="1" lang="ja-JP" altLang="en-US" sz="1400" b="1" dirty="0">
                <a:latin typeface="AR P明朝体U" panose="020B0600010101010101" pitchFamily="50" charset="-128"/>
                <a:ea typeface="AR P明朝体U" panose="020B0600010101010101" pitchFamily="50" charset="-128"/>
              </a:rPr>
              <a:t>健康保険証の提示について</a:t>
            </a:r>
            <a:endParaRPr kumimoji="1" lang="en-US" altLang="ja-JP" sz="1400" b="1" dirty="0">
              <a:latin typeface="AR P明朝体U" panose="020B0600010101010101" pitchFamily="50" charset="-128"/>
              <a:ea typeface="AR P明朝体U" panose="020B0600010101010101" pitchFamily="50" charset="-128"/>
            </a:endParaRPr>
          </a:p>
          <a:p>
            <a:r>
              <a:rPr kumimoji="1" lang="ja-JP" altLang="en-US" sz="2000" dirty="0">
                <a:latin typeface="AR P明朝体U" panose="020B0600010101010101" pitchFamily="50" charset="-128"/>
                <a:ea typeface="AR P明朝体U" panose="020B0600010101010101" pitchFamily="50" charset="-128"/>
              </a:rPr>
              <a:t>　</a:t>
            </a:r>
            <a:r>
              <a:rPr kumimoji="1" lang="ja-JP" altLang="en-US" sz="1400" dirty="0">
                <a:latin typeface="AR P明朝体U" panose="020B0600010101010101" pitchFamily="50" charset="-128"/>
                <a:ea typeface="AR P明朝体U" panose="020B0600010101010101" pitchFamily="50" charset="-128"/>
              </a:rPr>
              <a:t>・当ステーションは医療指定機関ですので、毎月健康保険証の提示をお願　　　</a:t>
            </a:r>
            <a:endParaRPr kumimoji="1" lang="en-US" altLang="ja-JP" sz="1400" dirty="0">
              <a:latin typeface="AR P明朝体U" panose="020B0600010101010101" pitchFamily="50" charset="-128"/>
              <a:ea typeface="AR P明朝体U" panose="020B0600010101010101" pitchFamily="50" charset="-128"/>
            </a:endParaRPr>
          </a:p>
          <a:p>
            <a:r>
              <a:rPr kumimoji="1" lang="ja-JP" altLang="en-US" sz="1400" dirty="0">
                <a:latin typeface="AR P明朝体U" panose="020B0600010101010101" pitchFamily="50" charset="-128"/>
                <a:ea typeface="AR P明朝体U" panose="020B0600010101010101" pitchFamily="50" charset="-128"/>
              </a:rPr>
              <a:t>　　  いいたします。</a:t>
            </a:r>
          </a:p>
        </p:txBody>
      </p:sp>
      <p:pic>
        <p:nvPicPr>
          <p:cNvPr id="24" name="図 23" descr="草, 屋外, フィールド, 男 が含まれている画像&#10;&#10;自動的に生成された説明">
            <a:extLst>
              <a:ext uri="{FF2B5EF4-FFF2-40B4-BE49-F238E27FC236}">
                <a16:creationId xmlns:a16="http://schemas.microsoft.com/office/drawing/2014/main" id="{D80487BB-D596-41F0-8C80-F8ECC1658E5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4902" r="14385"/>
          <a:stretch/>
        </p:blipFill>
        <p:spPr>
          <a:xfrm>
            <a:off x="5116247" y="428684"/>
            <a:ext cx="2174899" cy="1420416"/>
          </a:xfrm>
          <a:prstGeom prst="rect">
            <a:avLst/>
          </a:prstGeom>
        </p:spPr>
      </p:pic>
      <p:pic>
        <p:nvPicPr>
          <p:cNvPr id="30" name="図 29" descr="人, 座る, 屋内, テーブル が含まれている画像&#10;&#10;自動的に生成された説明">
            <a:extLst>
              <a:ext uri="{FF2B5EF4-FFF2-40B4-BE49-F238E27FC236}">
                <a16:creationId xmlns:a16="http://schemas.microsoft.com/office/drawing/2014/main" id="{1D04639B-43AE-450C-A55F-9258E36D300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334"/>
          <a:stretch/>
        </p:blipFill>
        <p:spPr>
          <a:xfrm flipH="1">
            <a:off x="8283367" y="5277919"/>
            <a:ext cx="2449305" cy="1526401"/>
          </a:xfrm>
          <a:prstGeom prst="rect">
            <a:avLst/>
          </a:prstGeom>
          <a:ln>
            <a:noFill/>
          </a:ln>
          <a:effectLst>
            <a:outerShdw blurRad="190500" algn="tl" rotWithShape="0">
              <a:srgbClr val="000000">
                <a:alpha val="70000"/>
              </a:srgbClr>
            </a:outerShdw>
          </a:effectLst>
        </p:spPr>
      </p:pic>
      <p:sp>
        <p:nvSpPr>
          <p:cNvPr id="46" name="テキスト ボックス 45">
            <a:extLst>
              <a:ext uri="{FF2B5EF4-FFF2-40B4-BE49-F238E27FC236}">
                <a16:creationId xmlns:a16="http://schemas.microsoft.com/office/drawing/2014/main" id="{5AFCB12F-83A5-4C77-A2AC-4447969EB420}"/>
              </a:ext>
            </a:extLst>
          </p:cNvPr>
          <p:cNvSpPr txBox="1"/>
          <p:nvPr/>
        </p:nvSpPr>
        <p:spPr>
          <a:xfrm>
            <a:off x="8041017" y="7372989"/>
            <a:ext cx="1467003" cy="276999"/>
          </a:xfrm>
          <a:prstGeom prst="rect">
            <a:avLst/>
          </a:prstGeom>
          <a:noFill/>
        </p:spPr>
        <p:txBody>
          <a:bodyPr wrap="square" rtlCol="0">
            <a:spAutoFit/>
          </a:bodyPr>
          <a:lstStyle/>
          <a:p>
            <a:r>
              <a:rPr kumimoji="1" lang="ja-JP" altLang="en-US" sz="1200" dirty="0">
                <a:solidFill>
                  <a:schemeClr val="bg1"/>
                </a:solidFill>
              </a:rPr>
              <a:t>准看護師　　男性</a:t>
            </a:r>
          </a:p>
        </p:txBody>
      </p:sp>
      <p:sp>
        <p:nvSpPr>
          <p:cNvPr id="47" name="テキスト ボックス 46">
            <a:extLst>
              <a:ext uri="{FF2B5EF4-FFF2-40B4-BE49-F238E27FC236}">
                <a16:creationId xmlns:a16="http://schemas.microsoft.com/office/drawing/2014/main" id="{BC3CAE7F-A720-4D5B-AC15-46C40E781B62}"/>
              </a:ext>
            </a:extLst>
          </p:cNvPr>
          <p:cNvSpPr txBox="1"/>
          <p:nvPr/>
        </p:nvSpPr>
        <p:spPr>
          <a:xfrm>
            <a:off x="8110111" y="7634901"/>
            <a:ext cx="2093078" cy="892552"/>
          </a:xfrm>
          <a:prstGeom prst="rect">
            <a:avLst/>
          </a:prstGeom>
          <a:noFill/>
        </p:spPr>
        <p:txBody>
          <a:bodyPr wrap="square" rtlCol="0">
            <a:spAutoFit/>
          </a:bodyPr>
          <a:lstStyle/>
          <a:p>
            <a:r>
              <a:rPr kumimoji="1" lang="ja-JP" altLang="en-US" sz="1000" dirty="0">
                <a:solidFill>
                  <a:schemeClr val="bg1"/>
                </a:solidFill>
              </a:rPr>
              <a:t>第一印象はイカついと思われることが多いですが、話してみると面白いと言われることが特徴で、ディズニー大好きです。よろしくお願いします</a:t>
            </a:r>
            <a:r>
              <a:rPr kumimoji="1" lang="ja-JP" altLang="en-US" sz="1200" dirty="0">
                <a:solidFill>
                  <a:schemeClr val="bg1"/>
                </a:solidFill>
              </a:rPr>
              <a:t>。</a:t>
            </a:r>
          </a:p>
        </p:txBody>
      </p:sp>
      <p:sp>
        <p:nvSpPr>
          <p:cNvPr id="49" name="テキスト ボックス 48">
            <a:extLst>
              <a:ext uri="{FF2B5EF4-FFF2-40B4-BE49-F238E27FC236}">
                <a16:creationId xmlns:a16="http://schemas.microsoft.com/office/drawing/2014/main" id="{B213DAFB-AEC6-49CE-A812-7F09799B0F4A}"/>
              </a:ext>
            </a:extLst>
          </p:cNvPr>
          <p:cNvSpPr txBox="1"/>
          <p:nvPr/>
        </p:nvSpPr>
        <p:spPr>
          <a:xfrm>
            <a:off x="9622556" y="8678662"/>
            <a:ext cx="1467003" cy="276999"/>
          </a:xfrm>
          <a:prstGeom prst="rect">
            <a:avLst/>
          </a:prstGeom>
          <a:noFill/>
        </p:spPr>
        <p:txBody>
          <a:bodyPr wrap="square" rtlCol="0">
            <a:spAutoFit/>
          </a:bodyPr>
          <a:lstStyle/>
          <a:p>
            <a:r>
              <a:rPr kumimoji="1" lang="ja-JP" altLang="en-US" sz="1200" dirty="0">
                <a:solidFill>
                  <a:schemeClr val="bg1"/>
                </a:solidFill>
              </a:rPr>
              <a:t>作業療法士　女性</a:t>
            </a:r>
          </a:p>
        </p:txBody>
      </p:sp>
      <p:sp>
        <p:nvSpPr>
          <p:cNvPr id="50" name="テキスト ボックス 49">
            <a:extLst>
              <a:ext uri="{FF2B5EF4-FFF2-40B4-BE49-F238E27FC236}">
                <a16:creationId xmlns:a16="http://schemas.microsoft.com/office/drawing/2014/main" id="{BB67595E-EA75-4637-9E22-59D9ED2461CD}"/>
              </a:ext>
            </a:extLst>
          </p:cNvPr>
          <p:cNvSpPr txBox="1"/>
          <p:nvPr/>
        </p:nvSpPr>
        <p:spPr>
          <a:xfrm>
            <a:off x="9103487" y="8915306"/>
            <a:ext cx="2016651" cy="1015663"/>
          </a:xfrm>
          <a:prstGeom prst="rect">
            <a:avLst/>
          </a:prstGeom>
          <a:noFill/>
        </p:spPr>
        <p:txBody>
          <a:bodyPr wrap="square" rtlCol="0">
            <a:spAutoFit/>
          </a:bodyPr>
          <a:lstStyle/>
          <a:p>
            <a:r>
              <a:rPr kumimoji="1" lang="ja-JP" altLang="en-US" sz="1000" dirty="0">
                <a:solidFill>
                  <a:schemeClr val="bg1"/>
                </a:solidFill>
              </a:rPr>
              <a:t>初めまして。普段はテニス・歌・お花といろいろなことに興味を持ち取り組んでいます。まだまだ緊張の毎日ですが気軽に声をかけてください。よろしくお願いします。</a:t>
            </a:r>
          </a:p>
        </p:txBody>
      </p:sp>
      <p:sp>
        <p:nvSpPr>
          <p:cNvPr id="17" name="正方形/長方形 16">
            <a:extLst>
              <a:ext uri="{FF2B5EF4-FFF2-40B4-BE49-F238E27FC236}">
                <a16:creationId xmlns:a16="http://schemas.microsoft.com/office/drawing/2014/main" id="{52EDB0CB-7977-4173-A1C0-4A163DAE6CC1}"/>
              </a:ext>
            </a:extLst>
          </p:cNvPr>
          <p:cNvSpPr/>
          <p:nvPr/>
        </p:nvSpPr>
        <p:spPr>
          <a:xfrm>
            <a:off x="8055496" y="7035988"/>
            <a:ext cx="2749355" cy="307777"/>
          </a:xfrm>
          <a:prstGeom prst="rect">
            <a:avLst/>
          </a:prstGeom>
          <a:noFill/>
        </p:spPr>
        <p:txBody>
          <a:bodyPr wrap="square" lIns="91440" tIns="45720" rIns="91440" bIns="45720">
            <a:spAutoFit/>
          </a:bodyPr>
          <a:lstStyle/>
          <a:p>
            <a:pPr algn="ctr"/>
            <a:r>
              <a:rPr kumimoji="1" lang="ja-JP" altLang="en-US"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rPr>
              <a:t>新しい常勤スタッフから一言</a:t>
            </a:r>
            <a:endParaRPr lang="ja-JP" altLang="en-US"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2" name="図 21" descr="時計 が含まれている画像&#10;&#10;自動的に生成された説明">
            <a:extLst>
              <a:ext uri="{FF2B5EF4-FFF2-40B4-BE49-F238E27FC236}">
                <a16:creationId xmlns:a16="http://schemas.microsoft.com/office/drawing/2014/main" id="{045E952F-DF49-4499-91B9-775D78F7C6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76393" y="7428956"/>
            <a:ext cx="608774" cy="1129975"/>
          </a:xfrm>
          <a:prstGeom prst="rect">
            <a:avLst/>
          </a:prstGeom>
        </p:spPr>
      </p:pic>
      <p:pic>
        <p:nvPicPr>
          <p:cNvPr id="33" name="図 32">
            <a:extLst>
              <a:ext uri="{FF2B5EF4-FFF2-40B4-BE49-F238E27FC236}">
                <a16:creationId xmlns:a16="http://schemas.microsoft.com/office/drawing/2014/main" id="{CF132FD5-B1A0-4FB6-99B7-4AA1DA4A194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17425" y="8735559"/>
            <a:ext cx="620520" cy="1151776"/>
          </a:xfrm>
          <a:prstGeom prst="rect">
            <a:avLst/>
          </a:prstGeom>
        </p:spPr>
      </p:pic>
      <p:pic>
        <p:nvPicPr>
          <p:cNvPr id="56" name="図 55" descr="草, 屋外, 工場, 男 が含まれている画像&#10;&#10;自動的に生成された説明">
            <a:extLst>
              <a:ext uri="{FF2B5EF4-FFF2-40B4-BE49-F238E27FC236}">
                <a16:creationId xmlns:a16="http://schemas.microsoft.com/office/drawing/2014/main" id="{5BF2F294-19AE-4B15-883F-7585E3579B3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51564" y="2800038"/>
            <a:ext cx="2432298" cy="1396845"/>
          </a:xfrm>
          <a:prstGeom prst="rect">
            <a:avLst/>
          </a:prstGeom>
        </p:spPr>
      </p:pic>
    </p:spTree>
    <p:extLst>
      <p:ext uri="{BB962C8B-B14F-4D97-AF65-F5344CB8AC3E}">
        <p14:creationId xmlns:p14="http://schemas.microsoft.com/office/powerpoint/2010/main" val="77929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四角形: 1 つの角を切り取る 8">
            <a:extLst>
              <a:ext uri="{FF2B5EF4-FFF2-40B4-BE49-F238E27FC236}">
                <a16:creationId xmlns:a16="http://schemas.microsoft.com/office/drawing/2014/main" id="{CCE7EF59-DDE6-4452-A649-EC150A7AA362}"/>
              </a:ext>
            </a:extLst>
          </p:cNvPr>
          <p:cNvSpPr/>
          <p:nvPr/>
        </p:nvSpPr>
        <p:spPr>
          <a:xfrm>
            <a:off x="7609001" y="6903603"/>
            <a:ext cx="7020688" cy="3417575"/>
          </a:xfrm>
          <a:prstGeom prst="snip1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4FD45EB5-8144-4DF9-BD07-8E310E329C83}"/>
              </a:ext>
            </a:extLst>
          </p:cNvPr>
          <p:cNvSpPr/>
          <p:nvPr/>
        </p:nvSpPr>
        <p:spPr>
          <a:xfrm>
            <a:off x="524526" y="299200"/>
            <a:ext cx="6570123" cy="9273692"/>
          </a:xfrm>
          <a:prstGeom prst="roundRect">
            <a:avLst/>
          </a:prstGeom>
          <a:solidFill>
            <a:schemeClr val="accent4">
              <a:lumMod val="60000"/>
              <a:lumOff val="4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t"/>
          <a:lstStyle/>
          <a:p>
            <a:endParaRPr lang="en-US" altLang="ja-JP" sz="1232"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p:txBody>
      </p:sp>
      <p:sp>
        <p:nvSpPr>
          <p:cNvPr id="11" name="テキスト ボックス 10">
            <a:extLst>
              <a:ext uri="{FF2B5EF4-FFF2-40B4-BE49-F238E27FC236}">
                <a16:creationId xmlns:a16="http://schemas.microsoft.com/office/drawing/2014/main" id="{C3762586-6FAA-4350-A752-0DB9DB4C8912}"/>
              </a:ext>
            </a:extLst>
          </p:cNvPr>
          <p:cNvSpPr txBox="1"/>
          <p:nvPr/>
        </p:nvSpPr>
        <p:spPr>
          <a:xfrm>
            <a:off x="1589300" y="454466"/>
            <a:ext cx="4558131" cy="400110"/>
          </a:xfrm>
          <a:prstGeom prst="rect">
            <a:avLst/>
          </a:prstGeom>
          <a:noFill/>
        </p:spPr>
        <p:txBody>
          <a:bodyPr wrap="square" rtlCol="0">
            <a:spAutoFit/>
          </a:bodyPr>
          <a:lstStyle/>
          <a:p>
            <a:r>
              <a:rPr lang="ja-JP" altLang="ja-JP" sz="2000" b="1" dirty="0">
                <a:solidFill>
                  <a:schemeClr val="bg1"/>
                </a:solidFill>
              </a:rPr>
              <a:t>当ステーションの訪問看護活動の実際</a:t>
            </a:r>
            <a:endParaRPr kumimoji="1" lang="ja-JP" altLang="en-US" sz="1400" dirty="0">
              <a:solidFill>
                <a:schemeClr val="bg1"/>
              </a:solidFill>
              <a:latin typeface="AR P新藝体E" panose="020B0600010101010101" pitchFamily="50" charset="-128"/>
              <a:ea typeface="AR P新藝体E" panose="020B0600010101010101" pitchFamily="50" charset="-128"/>
            </a:endParaRPr>
          </a:p>
        </p:txBody>
      </p:sp>
      <p:sp>
        <p:nvSpPr>
          <p:cNvPr id="3" name="テキスト ボックス 2">
            <a:extLst>
              <a:ext uri="{FF2B5EF4-FFF2-40B4-BE49-F238E27FC236}">
                <a16:creationId xmlns:a16="http://schemas.microsoft.com/office/drawing/2014/main" id="{4AF2D612-FF97-4D21-81BF-ABE37F79544D}"/>
              </a:ext>
            </a:extLst>
          </p:cNvPr>
          <p:cNvSpPr txBox="1"/>
          <p:nvPr/>
        </p:nvSpPr>
        <p:spPr>
          <a:xfrm>
            <a:off x="4386945" y="1262631"/>
            <a:ext cx="1268768" cy="281937"/>
          </a:xfrm>
          <a:prstGeom prst="rect">
            <a:avLst/>
          </a:prstGeom>
          <a:noFill/>
        </p:spPr>
        <p:txBody>
          <a:bodyPr wrap="square" rtlCol="0">
            <a:spAutoFit/>
          </a:bodyPr>
          <a:lstStyle/>
          <a:p>
            <a:r>
              <a:rPr kumimoji="1" lang="ja-JP" altLang="en-US" sz="1232" dirty="0">
                <a:solidFill>
                  <a:schemeClr val="bg1"/>
                </a:solidFill>
              </a:rPr>
              <a:t>　</a:t>
            </a:r>
          </a:p>
        </p:txBody>
      </p:sp>
      <p:sp>
        <p:nvSpPr>
          <p:cNvPr id="5" name="テキスト ボックス 4">
            <a:extLst>
              <a:ext uri="{FF2B5EF4-FFF2-40B4-BE49-F238E27FC236}">
                <a16:creationId xmlns:a16="http://schemas.microsoft.com/office/drawing/2014/main" id="{7825C7C1-9979-4A68-AE3F-C4CE8D2162C4}"/>
              </a:ext>
            </a:extLst>
          </p:cNvPr>
          <p:cNvSpPr txBox="1"/>
          <p:nvPr/>
        </p:nvSpPr>
        <p:spPr>
          <a:xfrm>
            <a:off x="1212716" y="9585208"/>
            <a:ext cx="5750292" cy="735971"/>
          </a:xfrm>
          <a:prstGeom prst="rect">
            <a:avLst/>
          </a:prstGeom>
          <a:noFill/>
        </p:spPr>
        <p:txBody>
          <a:bodyPr wrap="none" rtlCol="0">
            <a:spAutoFit/>
          </a:bodyPr>
          <a:lstStyle/>
          <a:p>
            <a:r>
              <a:rPr kumimoji="1" lang="en-US" altLang="ja-JP" sz="1394" b="1" dirty="0">
                <a:solidFill>
                  <a:schemeClr val="tx1">
                    <a:lumMod val="95000"/>
                  </a:schemeClr>
                </a:solidFill>
              </a:rPr>
              <a:t>LIFEDESIGN</a:t>
            </a:r>
            <a:r>
              <a:rPr kumimoji="1" lang="ja-JP" altLang="en-US" sz="1394" b="1" dirty="0">
                <a:solidFill>
                  <a:schemeClr val="tx1">
                    <a:lumMod val="95000"/>
                  </a:schemeClr>
                </a:solidFill>
              </a:rPr>
              <a:t>（ライフデザイン）で、一緒に働きませんか？</a:t>
            </a:r>
            <a:endParaRPr kumimoji="1" lang="en-US" altLang="ja-JP" sz="1394" b="1" dirty="0">
              <a:solidFill>
                <a:schemeClr val="tx1">
                  <a:lumMod val="95000"/>
                </a:schemeClr>
              </a:solidFill>
            </a:endParaRPr>
          </a:p>
          <a:p>
            <a:r>
              <a:rPr kumimoji="1" lang="ja-JP" altLang="en-US" sz="1394" b="1" dirty="0">
                <a:solidFill>
                  <a:schemeClr val="tx1">
                    <a:lumMod val="95000"/>
                  </a:schemeClr>
                </a:solidFill>
              </a:rPr>
              <a:t>向上心とやる気を一番に当ステーションでは訪問看護師・作業療法士</a:t>
            </a:r>
            <a:endParaRPr kumimoji="1" lang="en-US" altLang="ja-JP" sz="1394" b="1" dirty="0">
              <a:solidFill>
                <a:schemeClr val="tx1">
                  <a:lumMod val="95000"/>
                </a:schemeClr>
              </a:solidFill>
            </a:endParaRPr>
          </a:p>
          <a:p>
            <a:r>
              <a:rPr kumimoji="1" lang="ja-JP" altLang="en-US" sz="1394" b="1" dirty="0" err="1">
                <a:solidFill>
                  <a:schemeClr val="tx1">
                    <a:lumMod val="95000"/>
                  </a:schemeClr>
                </a:solidFill>
              </a:rPr>
              <a:t>さんを</a:t>
            </a:r>
            <a:r>
              <a:rPr kumimoji="1" lang="ja-JP" altLang="en-US" sz="1394" b="1" dirty="0">
                <a:solidFill>
                  <a:schemeClr val="tx1">
                    <a:lumMod val="95000"/>
                  </a:schemeClr>
                </a:solidFill>
              </a:rPr>
              <a:t>募集しています。まずは、ご相談・連絡ください。</a:t>
            </a:r>
          </a:p>
        </p:txBody>
      </p:sp>
      <p:sp>
        <p:nvSpPr>
          <p:cNvPr id="12" name="テキスト ボックス 11">
            <a:extLst>
              <a:ext uri="{FF2B5EF4-FFF2-40B4-BE49-F238E27FC236}">
                <a16:creationId xmlns:a16="http://schemas.microsoft.com/office/drawing/2014/main" id="{90B6244D-B1E7-417D-ABA8-47A3A4FEE594}"/>
              </a:ext>
            </a:extLst>
          </p:cNvPr>
          <p:cNvSpPr txBox="1"/>
          <p:nvPr/>
        </p:nvSpPr>
        <p:spPr>
          <a:xfrm>
            <a:off x="965321" y="841527"/>
            <a:ext cx="5750292" cy="8740854"/>
          </a:xfrm>
          <a:prstGeom prst="rect">
            <a:avLst/>
          </a:prstGeom>
          <a:noFill/>
        </p:spPr>
        <p:txBody>
          <a:bodyPr wrap="square" rtlCol="0">
            <a:spAutoFit/>
          </a:bodyPr>
          <a:lstStyle/>
          <a:p>
            <a:r>
              <a:rPr lang="ja-JP" altLang="ja-JP" sz="1400" dirty="0">
                <a:solidFill>
                  <a:schemeClr val="bg1"/>
                </a:solidFill>
              </a:rPr>
              <a:t>当ステーションは精神科に特化した訪問看護を提供しています。スタッフは精神科勤務歴のあるベテランから、一般科看護経験を経て精神科の世界に飛び込んでこられた看護師、看護とは違ったリハビリ的視点から、その人らしさを取り戻しその人らしい生活を過ごしていただけるように計画実施を行う作業療法士が在中しています。</a:t>
            </a:r>
          </a:p>
          <a:p>
            <a:r>
              <a:rPr lang="ja-JP" altLang="ja-JP" sz="1400" dirty="0">
                <a:solidFill>
                  <a:schemeClr val="bg1"/>
                </a:solidFill>
              </a:rPr>
              <a:t>　精神疾患をメインとしており主に、</a:t>
            </a:r>
            <a:endParaRPr lang="en-US" altLang="ja-JP" sz="1400" dirty="0">
              <a:solidFill>
                <a:schemeClr val="bg1"/>
              </a:solidFill>
            </a:endParaRPr>
          </a:p>
          <a:p>
            <a:r>
              <a:rPr lang="ja-JP" altLang="ja-JP" sz="1400" dirty="0">
                <a:solidFill>
                  <a:schemeClr val="bg1"/>
                </a:solidFill>
              </a:rPr>
              <a:t>統合失調症・双極性障害・うつ病・パ</a:t>
            </a:r>
            <a:endParaRPr lang="en-US" altLang="ja-JP" sz="1400" dirty="0">
              <a:solidFill>
                <a:schemeClr val="bg1"/>
              </a:solidFill>
            </a:endParaRPr>
          </a:p>
          <a:p>
            <a:r>
              <a:rPr lang="ja-JP" altLang="ja-JP" sz="1400" dirty="0">
                <a:solidFill>
                  <a:schemeClr val="bg1"/>
                </a:solidFill>
              </a:rPr>
              <a:t>ーソナリティ障害などさまざまな方を</a:t>
            </a:r>
            <a:endParaRPr lang="en-US" altLang="ja-JP" sz="1400" dirty="0">
              <a:solidFill>
                <a:schemeClr val="bg1"/>
              </a:solidFill>
            </a:endParaRPr>
          </a:p>
          <a:p>
            <a:r>
              <a:rPr lang="ja-JP" altLang="ja-JP" sz="1400" dirty="0">
                <a:solidFill>
                  <a:schemeClr val="bg1"/>
                </a:solidFill>
              </a:rPr>
              <a:t>対象とさせていただいております。</a:t>
            </a:r>
          </a:p>
          <a:p>
            <a:r>
              <a:rPr lang="ja-JP" altLang="ja-JP" sz="1400" dirty="0">
                <a:solidFill>
                  <a:schemeClr val="bg1"/>
                </a:solidFill>
              </a:rPr>
              <a:t>　チームナーシングの信念を元に、基</a:t>
            </a:r>
            <a:endParaRPr lang="en-US" altLang="ja-JP" sz="1400" dirty="0">
              <a:solidFill>
                <a:schemeClr val="bg1"/>
              </a:solidFill>
            </a:endParaRPr>
          </a:p>
          <a:p>
            <a:r>
              <a:rPr lang="ja-JP" altLang="ja-JP" sz="1400" dirty="0">
                <a:solidFill>
                  <a:schemeClr val="bg1"/>
                </a:solidFill>
              </a:rPr>
              <a:t>本的に訪問看護は利用者とスタッフの</a:t>
            </a:r>
            <a:endParaRPr lang="en-US" altLang="ja-JP" sz="1400" dirty="0">
              <a:solidFill>
                <a:schemeClr val="bg1"/>
              </a:solidFill>
            </a:endParaRPr>
          </a:p>
          <a:p>
            <a:r>
              <a:rPr lang="ja-JP" altLang="ja-JP" sz="1400" dirty="0">
                <a:solidFill>
                  <a:schemeClr val="bg1"/>
                </a:solidFill>
              </a:rPr>
              <a:t>一対一で関わりますが、ステーション</a:t>
            </a:r>
            <a:endParaRPr lang="en-US" altLang="ja-JP" sz="1400" dirty="0">
              <a:solidFill>
                <a:schemeClr val="bg1"/>
              </a:solidFill>
            </a:endParaRPr>
          </a:p>
          <a:p>
            <a:r>
              <a:rPr lang="ja-JP" altLang="ja-JP" sz="1400" dirty="0">
                <a:solidFill>
                  <a:schemeClr val="bg1"/>
                </a:solidFill>
              </a:rPr>
              <a:t>内にてミーティングを時間をかけて実施したり、空き時間にも関わり方で困っていることや今後の方向性などをスタッフ内で討論しよりよい関りを目指しています。また、当ステーションでは毎回決まったスタッフの訪問だけではなく、さまざまなスタッフが交代で訪問行くことがあります。これは、スタッフ個人個人の負担の分散のためだけはなく、地域社会で自立した生活を送っていただけるようになるには、決まった人（スタッフ）とだけではなくいろいろなスタッフ（人）と関わっていく必要があると考えるからです。</a:t>
            </a:r>
          </a:p>
          <a:p>
            <a:r>
              <a:rPr lang="ja-JP" altLang="en-US" sz="1400" dirty="0">
                <a:solidFill>
                  <a:schemeClr val="bg1"/>
                </a:solidFill>
              </a:rPr>
              <a:t>　　　　　　　　　　　　　　</a:t>
            </a:r>
            <a:r>
              <a:rPr lang="ja-JP" altLang="ja-JP" sz="1400" dirty="0">
                <a:solidFill>
                  <a:schemeClr val="bg1"/>
                </a:solidFill>
              </a:rPr>
              <a:t>今後のステーションの新しい試みと</a:t>
            </a:r>
            <a:endParaRPr lang="en-US" altLang="ja-JP" sz="1400" dirty="0">
              <a:solidFill>
                <a:schemeClr val="bg1"/>
              </a:solidFill>
            </a:endParaRPr>
          </a:p>
          <a:p>
            <a:r>
              <a:rPr lang="ja-JP" altLang="en-US" sz="1400" dirty="0">
                <a:solidFill>
                  <a:schemeClr val="bg1"/>
                </a:solidFill>
              </a:rPr>
              <a:t>　　　　　　　　　　　　　　</a:t>
            </a:r>
            <a:r>
              <a:rPr lang="ja-JP" altLang="ja-JP" sz="1400" dirty="0">
                <a:solidFill>
                  <a:schemeClr val="bg1"/>
                </a:solidFill>
              </a:rPr>
              <a:t>して、定期的・計画的に複数名による</a:t>
            </a:r>
            <a:endParaRPr lang="en-US" altLang="ja-JP" sz="1400" dirty="0">
              <a:solidFill>
                <a:schemeClr val="bg1"/>
              </a:solidFill>
            </a:endParaRPr>
          </a:p>
          <a:p>
            <a:r>
              <a:rPr lang="ja-JP" altLang="en-US" sz="1400" dirty="0">
                <a:solidFill>
                  <a:schemeClr val="bg1"/>
                </a:solidFill>
              </a:rPr>
              <a:t>　　　　　　　　　　　　　　</a:t>
            </a:r>
            <a:r>
              <a:rPr lang="ja-JP" altLang="ja-JP" sz="1400" dirty="0">
                <a:solidFill>
                  <a:schemeClr val="bg1"/>
                </a:solidFill>
              </a:rPr>
              <a:t>訪問看護の実施を考えています。看護</a:t>
            </a:r>
            <a:endParaRPr lang="en-US" altLang="ja-JP" sz="1400" dirty="0">
              <a:solidFill>
                <a:schemeClr val="bg1"/>
              </a:solidFill>
            </a:endParaRPr>
          </a:p>
          <a:p>
            <a:r>
              <a:rPr lang="ja-JP" altLang="en-US" sz="1400" dirty="0">
                <a:solidFill>
                  <a:schemeClr val="bg1"/>
                </a:solidFill>
              </a:rPr>
              <a:t>　　　　　　　　　　　　　　</a:t>
            </a:r>
            <a:r>
              <a:rPr lang="ja-JP" altLang="ja-JP" sz="1400" dirty="0">
                <a:solidFill>
                  <a:schemeClr val="bg1"/>
                </a:solidFill>
              </a:rPr>
              <a:t>師と作業療法士、男性スタッフと女性</a:t>
            </a:r>
            <a:endParaRPr lang="en-US" altLang="ja-JP" sz="1400" dirty="0">
              <a:solidFill>
                <a:schemeClr val="bg1"/>
              </a:solidFill>
            </a:endParaRPr>
          </a:p>
          <a:p>
            <a:r>
              <a:rPr lang="ja-JP" altLang="en-US" sz="1400" dirty="0">
                <a:solidFill>
                  <a:schemeClr val="bg1"/>
                </a:solidFill>
              </a:rPr>
              <a:t>　　　　　　　　　　　　　　</a:t>
            </a:r>
            <a:r>
              <a:rPr lang="ja-JP" altLang="ja-JP" sz="1400" dirty="0">
                <a:solidFill>
                  <a:schemeClr val="bg1"/>
                </a:solidFill>
              </a:rPr>
              <a:t>スタッフなど様々な意見の出し合える</a:t>
            </a:r>
            <a:endParaRPr lang="en-US" altLang="ja-JP" sz="1400" dirty="0">
              <a:solidFill>
                <a:schemeClr val="bg1"/>
              </a:solidFill>
            </a:endParaRPr>
          </a:p>
          <a:p>
            <a:r>
              <a:rPr lang="ja-JP" altLang="en-US" sz="1400" dirty="0">
                <a:solidFill>
                  <a:schemeClr val="bg1"/>
                </a:solidFill>
              </a:rPr>
              <a:t>　　　　　　　　　　　　　　</a:t>
            </a:r>
            <a:r>
              <a:rPr lang="ja-JP" altLang="ja-JP" sz="1400" dirty="0">
                <a:solidFill>
                  <a:schemeClr val="bg1"/>
                </a:solidFill>
              </a:rPr>
              <a:t>訪問看護を実施することでさらにその</a:t>
            </a:r>
            <a:endParaRPr lang="en-US" altLang="ja-JP" sz="1400" dirty="0">
              <a:solidFill>
                <a:schemeClr val="bg1"/>
              </a:solidFill>
            </a:endParaRPr>
          </a:p>
          <a:p>
            <a:r>
              <a:rPr lang="ja-JP" altLang="en-US" sz="1400" dirty="0">
                <a:solidFill>
                  <a:schemeClr val="bg1"/>
                </a:solidFill>
              </a:rPr>
              <a:t>　　　　　　　　　　　　　　</a:t>
            </a:r>
            <a:r>
              <a:rPr lang="ja-JP" altLang="ja-JP" sz="1400" dirty="0">
                <a:solidFill>
                  <a:schemeClr val="bg1"/>
                </a:solidFill>
              </a:rPr>
              <a:t>人にとってより前を向いて生活を送る</a:t>
            </a:r>
            <a:endParaRPr lang="en-US" altLang="ja-JP" sz="1400" dirty="0">
              <a:solidFill>
                <a:schemeClr val="bg1"/>
              </a:solidFill>
            </a:endParaRPr>
          </a:p>
          <a:p>
            <a:r>
              <a:rPr lang="ja-JP" altLang="en-US" sz="1400" dirty="0">
                <a:solidFill>
                  <a:schemeClr val="bg1"/>
                </a:solidFill>
              </a:rPr>
              <a:t>　　　　　　　　　　　　　　</a:t>
            </a:r>
            <a:r>
              <a:rPr lang="ja-JP" altLang="ja-JP" sz="1400" dirty="0">
                <a:solidFill>
                  <a:schemeClr val="bg1"/>
                </a:solidFill>
              </a:rPr>
              <a:t>ことが出来るのではないかと考えてい</a:t>
            </a:r>
            <a:endParaRPr lang="en-US" altLang="ja-JP" sz="1400" dirty="0">
              <a:solidFill>
                <a:schemeClr val="bg1"/>
              </a:solidFill>
            </a:endParaRPr>
          </a:p>
          <a:p>
            <a:r>
              <a:rPr lang="ja-JP" altLang="en-US" sz="1400" dirty="0">
                <a:solidFill>
                  <a:schemeClr val="bg1"/>
                </a:solidFill>
              </a:rPr>
              <a:t>　　　　　　　　　　　　　　</a:t>
            </a:r>
            <a:r>
              <a:rPr lang="ja-JP" altLang="ja-JP" sz="1400" dirty="0">
                <a:solidFill>
                  <a:schemeClr val="bg1"/>
                </a:solidFill>
              </a:rPr>
              <a:t>ます。</a:t>
            </a:r>
            <a:r>
              <a:rPr lang="ja-JP" altLang="ja-JP" sz="900" dirty="0">
                <a:solidFill>
                  <a:schemeClr val="bg1"/>
                </a:solidFill>
              </a:rPr>
              <a:t>（注１）（注２）</a:t>
            </a:r>
            <a:endParaRPr lang="ja-JP" altLang="ja-JP" sz="1400" dirty="0">
              <a:solidFill>
                <a:schemeClr val="bg1"/>
              </a:solidFill>
            </a:endParaRPr>
          </a:p>
          <a:p>
            <a:r>
              <a:rPr lang="ja-JP" altLang="ja-JP" sz="1400" dirty="0">
                <a:solidFill>
                  <a:schemeClr val="bg1"/>
                </a:solidFill>
              </a:rPr>
              <a:t>　看護師さんに</a:t>
            </a:r>
            <a:r>
              <a:rPr lang="ja-JP" altLang="en-US" sz="1400" dirty="0">
                <a:solidFill>
                  <a:schemeClr val="bg1"/>
                </a:solidFill>
              </a:rPr>
              <a:t>ありがちな</a:t>
            </a:r>
            <a:r>
              <a:rPr lang="ja-JP" altLang="ja-JP" sz="1400" dirty="0">
                <a:solidFill>
                  <a:schemeClr val="bg1"/>
                </a:solidFill>
              </a:rPr>
              <a:t>、指導的な関りではなくご利用者さんの目線に合った関わり視点、考え方を一緒に見出していくことが必要だと考えています。時には友達のような、時には厳しい兄弟のような、時には同じ気持ちを共感することを意識しています。</a:t>
            </a:r>
          </a:p>
          <a:p>
            <a:r>
              <a:rPr lang="ja-JP" altLang="ja-JP" sz="1400" dirty="0">
                <a:solidFill>
                  <a:schemeClr val="bg1"/>
                </a:solidFill>
              </a:rPr>
              <a:t>　また、当ステーションには、</a:t>
            </a:r>
            <a:r>
              <a:rPr lang="en-US" altLang="ja-JP" sz="1400" dirty="0">
                <a:solidFill>
                  <a:schemeClr val="bg1"/>
                </a:solidFill>
              </a:rPr>
              <a:t>TFT</a:t>
            </a:r>
            <a:r>
              <a:rPr lang="ja-JP" altLang="ja-JP" sz="1400" dirty="0">
                <a:solidFill>
                  <a:schemeClr val="bg1"/>
                </a:solidFill>
              </a:rPr>
              <a:t>アルゴリズムセラピストや</a:t>
            </a:r>
            <a:r>
              <a:rPr lang="en-US" altLang="ja-JP" sz="1400" dirty="0">
                <a:solidFill>
                  <a:schemeClr val="bg1"/>
                </a:solidFill>
              </a:rPr>
              <a:t>wrap</a:t>
            </a:r>
            <a:r>
              <a:rPr lang="ja-JP" altLang="ja-JP" sz="1400" dirty="0">
                <a:solidFill>
                  <a:schemeClr val="bg1"/>
                </a:solidFill>
              </a:rPr>
              <a:t>ファシリテーターも在籍しており訪問看護で実践しています。</a:t>
            </a:r>
            <a:r>
              <a:rPr lang="en-US" altLang="ja-JP" sz="1400" dirty="0">
                <a:solidFill>
                  <a:schemeClr val="bg1"/>
                </a:solidFill>
              </a:rPr>
              <a:t>wrap</a:t>
            </a:r>
            <a:r>
              <a:rPr lang="ja-JP" altLang="ja-JP" sz="1400" dirty="0">
                <a:solidFill>
                  <a:schemeClr val="bg1"/>
                </a:solidFill>
              </a:rPr>
              <a:t>に関しては、ステーション利用者さんを対象に少人数</a:t>
            </a:r>
            <a:r>
              <a:rPr lang="en-US" altLang="ja-JP" sz="1400" dirty="0">
                <a:solidFill>
                  <a:schemeClr val="bg1"/>
                </a:solidFill>
              </a:rPr>
              <a:t>wrap</a:t>
            </a:r>
            <a:r>
              <a:rPr lang="ja-JP" altLang="ja-JP" sz="1400" dirty="0">
                <a:solidFill>
                  <a:schemeClr val="bg1"/>
                </a:solidFill>
              </a:rPr>
              <a:t>クラス</a:t>
            </a:r>
            <a:r>
              <a:rPr lang="ja-JP" altLang="ja-JP" sz="1000" dirty="0">
                <a:solidFill>
                  <a:schemeClr val="bg1"/>
                </a:solidFill>
              </a:rPr>
              <a:t>（注３）</a:t>
            </a:r>
            <a:r>
              <a:rPr lang="ja-JP" altLang="ja-JP" sz="1400" dirty="0">
                <a:solidFill>
                  <a:schemeClr val="bg1"/>
                </a:solidFill>
              </a:rPr>
              <a:t>の開催も準備しています。</a:t>
            </a:r>
          </a:p>
          <a:p>
            <a:r>
              <a:rPr lang="ja-JP" altLang="ja-JP" sz="1000" dirty="0">
                <a:solidFill>
                  <a:schemeClr val="bg1"/>
                </a:solidFill>
              </a:rPr>
              <a:t>（注１）複数名の訪問看護は主治医の指示とご本人様の同意が必要です。</a:t>
            </a:r>
          </a:p>
          <a:p>
            <a:r>
              <a:rPr lang="ja-JP" altLang="ja-JP" sz="1000" dirty="0">
                <a:solidFill>
                  <a:schemeClr val="bg1"/>
                </a:solidFill>
              </a:rPr>
              <a:t>（注２）同行するスタッフにより通常訪問費用に加算あり。</a:t>
            </a:r>
          </a:p>
          <a:p>
            <a:r>
              <a:rPr lang="ja-JP" altLang="ja-JP" sz="1000" dirty="0">
                <a:solidFill>
                  <a:schemeClr val="bg1"/>
                </a:solidFill>
              </a:rPr>
              <a:t>（注３）</a:t>
            </a:r>
            <a:r>
              <a:rPr lang="en-US" altLang="ja-JP" sz="1000" dirty="0">
                <a:solidFill>
                  <a:schemeClr val="bg1"/>
                </a:solidFill>
              </a:rPr>
              <a:t>wrap</a:t>
            </a:r>
            <a:r>
              <a:rPr lang="ja-JP" altLang="ja-JP" sz="1000" dirty="0">
                <a:solidFill>
                  <a:schemeClr val="bg1"/>
                </a:solidFill>
              </a:rPr>
              <a:t>クラスは別途費用が必要です。</a:t>
            </a:r>
          </a:p>
        </p:txBody>
      </p:sp>
      <p:sp>
        <p:nvSpPr>
          <p:cNvPr id="13" name="テキスト ボックス 12">
            <a:extLst>
              <a:ext uri="{FF2B5EF4-FFF2-40B4-BE49-F238E27FC236}">
                <a16:creationId xmlns:a16="http://schemas.microsoft.com/office/drawing/2014/main" id="{47FBE0DF-7909-4A83-AB74-3327E36B5914}"/>
              </a:ext>
            </a:extLst>
          </p:cNvPr>
          <p:cNvSpPr txBox="1"/>
          <p:nvPr/>
        </p:nvSpPr>
        <p:spPr>
          <a:xfrm>
            <a:off x="8692825" y="3058965"/>
            <a:ext cx="5936869" cy="1661993"/>
          </a:xfrm>
          <a:prstGeom prst="rect">
            <a:avLst/>
          </a:prstGeom>
          <a:noFill/>
        </p:spPr>
        <p:txBody>
          <a:bodyPr wrap="square" rtlCol="0">
            <a:spAutoFit/>
          </a:bodyPr>
          <a:lstStyle/>
          <a:p>
            <a:r>
              <a:rPr lang="ja-JP" altLang="ja-JP" sz="1600" b="1" dirty="0">
                <a:solidFill>
                  <a:schemeClr val="bg1"/>
                </a:solidFill>
                <a:latin typeface="AR P丸ゴシック体E" panose="020F0900000000000000" pitchFamily="50" charset="-128"/>
                <a:ea typeface="AR P丸ゴシック体E" panose="020F0900000000000000" pitchFamily="50" charset="-128"/>
              </a:rPr>
              <a:t>〇</a:t>
            </a:r>
            <a:r>
              <a:rPr lang="ja-JP" altLang="en-US" sz="1600" b="1" dirty="0">
                <a:solidFill>
                  <a:schemeClr val="bg1"/>
                </a:solidFill>
                <a:latin typeface="AR P丸ゴシック体E" panose="020F0900000000000000" pitchFamily="50" charset="-128"/>
                <a:ea typeface="AR P丸ゴシック体E" panose="020F0900000000000000" pitchFamily="50" charset="-128"/>
              </a:rPr>
              <a:t>ステーションに新しい風！　新入</a:t>
            </a:r>
            <a:r>
              <a:rPr lang="ja-JP" altLang="ja-JP" sz="1600" b="1" dirty="0">
                <a:solidFill>
                  <a:schemeClr val="bg1"/>
                </a:solidFill>
                <a:latin typeface="AR P丸ゴシック体E" panose="020F0900000000000000" pitchFamily="50" charset="-128"/>
                <a:ea typeface="AR P丸ゴシック体E" panose="020F0900000000000000" pitchFamily="50" charset="-128"/>
              </a:rPr>
              <a:t>スタッフ</a:t>
            </a:r>
            <a:r>
              <a:rPr lang="ja-JP" altLang="en-US" sz="1600" b="1" dirty="0">
                <a:solidFill>
                  <a:schemeClr val="bg1"/>
                </a:solidFill>
                <a:latin typeface="AR P丸ゴシック体E" panose="020F0900000000000000" pitchFamily="50" charset="-128"/>
                <a:ea typeface="AR P丸ゴシック体E" panose="020F0900000000000000" pitchFamily="50" charset="-128"/>
              </a:rPr>
              <a:t>をご紹介！</a:t>
            </a:r>
            <a:endParaRPr lang="ja-JP" altLang="ja-JP" sz="1600" dirty="0">
              <a:solidFill>
                <a:schemeClr val="bg1"/>
              </a:solidFill>
              <a:latin typeface="AR P丸ゴシック体E" panose="020F0900000000000000" pitchFamily="50" charset="-128"/>
              <a:ea typeface="AR P丸ゴシック体E" panose="020F0900000000000000" pitchFamily="50" charset="-128"/>
            </a:endParaRPr>
          </a:p>
          <a:p>
            <a:r>
              <a:rPr lang="ja-JP" altLang="en-US" sz="1400" dirty="0">
                <a:solidFill>
                  <a:schemeClr val="bg1"/>
                </a:solidFill>
                <a:latin typeface="AR P丸ゴシック体E" panose="020F0900000000000000" pitchFamily="50" charset="-128"/>
                <a:ea typeface="AR P丸ゴシック体E" panose="020F0900000000000000" pitchFamily="50" charset="-128"/>
              </a:rPr>
              <a:t>　</a:t>
            </a:r>
            <a:r>
              <a:rPr lang="ja-JP" altLang="en-US" sz="1200" dirty="0">
                <a:solidFill>
                  <a:schemeClr val="bg1"/>
                </a:solidFill>
                <a:latin typeface="AR P丸ゴシック体E" panose="020F0900000000000000" pitchFamily="50" charset="-128"/>
                <a:ea typeface="AR P丸ゴシック体E" panose="020F0900000000000000" pitchFamily="50" charset="-128"/>
              </a:rPr>
              <a:t>　</a:t>
            </a:r>
            <a:r>
              <a:rPr lang="en-US" altLang="ja-JP" sz="1200" dirty="0">
                <a:solidFill>
                  <a:schemeClr val="bg1"/>
                </a:solidFill>
                <a:latin typeface="AR P丸ゴシック体E" panose="020F0900000000000000" pitchFamily="50" charset="-128"/>
                <a:ea typeface="AR P丸ゴシック体E" panose="020F0900000000000000" pitchFamily="50" charset="-128"/>
              </a:rPr>
              <a:t>LIFEDESIGN</a:t>
            </a:r>
            <a:r>
              <a:rPr lang="ja-JP" altLang="en-US" sz="1200" dirty="0">
                <a:solidFill>
                  <a:schemeClr val="bg1"/>
                </a:solidFill>
                <a:latin typeface="AR P丸ゴシック体E" panose="020F0900000000000000" pitchFamily="50" charset="-128"/>
                <a:ea typeface="AR P丸ゴシック体E" panose="020F0900000000000000" pitchFamily="50" charset="-128"/>
              </a:rPr>
              <a:t>の新しい仲間たちをよろしくお願いします</a:t>
            </a:r>
            <a:endParaRPr lang="ja-JP" altLang="ja-JP" sz="1200" dirty="0">
              <a:solidFill>
                <a:schemeClr val="bg1"/>
              </a:solidFill>
              <a:latin typeface="AR P丸ゴシック体E" panose="020F0900000000000000" pitchFamily="50" charset="-128"/>
              <a:ea typeface="AR P丸ゴシック体E" panose="020F0900000000000000" pitchFamily="50" charset="-128"/>
            </a:endParaRPr>
          </a:p>
          <a:p>
            <a:r>
              <a:rPr lang="ja-JP" altLang="ja-JP" sz="1200" dirty="0">
                <a:solidFill>
                  <a:schemeClr val="bg1"/>
                </a:solidFill>
                <a:latin typeface="AR P丸ゴシック体E" panose="020F0900000000000000" pitchFamily="50" charset="-128"/>
                <a:ea typeface="AR P丸ゴシック体E" panose="020F0900000000000000" pitchFamily="50" charset="-128"/>
              </a:rPr>
              <a:t>　</a:t>
            </a:r>
            <a:r>
              <a:rPr lang="ja-JP" altLang="en-US" sz="1200" dirty="0">
                <a:solidFill>
                  <a:schemeClr val="bg1"/>
                </a:solidFill>
                <a:latin typeface="AR P丸ゴシック体E" panose="020F0900000000000000" pitchFamily="50" charset="-128"/>
                <a:ea typeface="AR P丸ゴシック体E" panose="020F0900000000000000" pitchFamily="50" charset="-128"/>
              </a:rPr>
              <a:t>　</a:t>
            </a:r>
            <a:r>
              <a:rPr lang="ja-JP" altLang="ja-JP" sz="1200" dirty="0">
                <a:solidFill>
                  <a:schemeClr val="bg1"/>
                </a:solidFill>
                <a:latin typeface="AR P丸ゴシック体E" panose="020F0900000000000000" pitchFamily="50" charset="-128"/>
                <a:ea typeface="AR P丸ゴシック体E" panose="020F0900000000000000" pitchFamily="50" charset="-128"/>
              </a:rPr>
              <a:t>・准看護師（常勤）　</a:t>
            </a:r>
            <a:r>
              <a:rPr lang="ja-JP" altLang="en-US" sz="1200" dirty="0">
                <a:solidFill>
                  <a:schemeClr val="bg1"/>
                </a:solidFill>
                <a:latin typeface="AR P丸ゴシック体E" panose="020F0900000000000000" pitchFamily="50" charset="-128"/>
                <a:ea typeface="AR P丸ゴシック体E" panose="020F0900000000000000" pitchFamily="50" charset="-128"/>
              </a:rPr>
              <a:t>　４０</a:t>
            </a:r>
            <a:r>
              <a:rPr lang="ja-JP" altLang="ja-JP" sz="1200" dirty="0">
                <a:solidFill>
                  <a:schemeClr val="bg1"/>
                </a:solidFill>
                <a:latin typeface="AR P丸ゴシック体E" panose="020F0900000000000000" pitchFamily="50" charset="-128"/>
                <a:ea typeface="AR P丸ゴシック体E" panose="020F0900000000000000" pitchFamily="50" charset="-128"/>
              </a:rPr>
              <a:t>代　男性　＜</a:t>
            </a:r>
            <a:r>
              <a:rPr lang="en-US" altLang="ja-JP" sz="1200" dirty="0">
                <a:solidFill>
                  <a:schemeClr val="bg1"/>
                </a:solidFill>
                <a:latin typeface="AR P丸ゴシック体E" panose="020F0900000000000000" pitchFamily="50" charset="-128"/>
                <a:ea typeface="AR P丸ゴシック体E" panose="020F0900000000000000" pitchFamily="50" charset="-128"/>
              </a:rPr>
              <a:t>SST</a:t>
            </a:r>
            <a:r>
              <a:rPr lang="ja-JP" altLang="ja-JP" sz="1200" dirty="0">
                <a:solidFill>
                  <a:schemeClr val="bg1"/>
                </a:solidFill>
                <a:latin typeface="AR P丸ゴシック体E" panose="020F0900000000000000" pitchFamily="50" charset="-128"/>
                <a:ea typeface="AR P丸ゴシック体E" panose="020F0900000000000000" pitchFamily="50" charset="-128"/>
              </a:rPr>
              <a:t>リビングスキル＞</a:t>
            </a:r>
          </a:p>
          <a:p>
            <a:r>
              <a:rPr lang="ja-JP" altLang="ja-JP" sz="1200" dirty="0">
                <a:solidFill>
                  <a:schemeClr val="bg1"/>
                </a:solidFill>
                <a:latin typeface="AR P丸ゴシック体E" panose="020F0900000000000000" pitchFamily="50" charset="-128"/>
                <a:ea typeface="AR P丸ゴシック体E" panose="020F0900000000000000" pitchFamily="50" charset="-128"/>
              </a:rPr>
              <a:t>　</a:t>
            </a:r>
            <a:r>
              <a:rPr lang="ja-JP" altLang="en-US" sz="1200" dirty="0">
                <a:solidFill>
                  <a:schemeClr val="bg1"/>
                </a:solidFill>
                <a:latin typeface="AR P丸ゴシック体E" panose="020F0900000000000000" pitchFamily="50" charset="-128"/>
                <a:ea typeface="AR P丸ゴシック体E" panose="020F0900000000000000" pitchFamily="50" charset="-128"/>
              </a:rPr>
              <a:t>　</a:t>
            </a:r>
            <a:r>
              <a:rPr lang="ja-JP" altLang="ja-JP" sz="1200" dirty="0">
                <a:solidFill>
                  <a:schemeClr val="bg1"/>
                </a:solidFill>
                <a:latin typeface="AR P丸ゴシック体E" panose="020F0900000000000000" pitchFamily="50" charset="-128"/>
                <a:ea typeface="AR P丸ゴシック体E" panose="020F0900000000000000" pitchFamily="50" charset="-128"/>
              </a:rPr>
              <a:t>・作業療法士（常勤）　４０代　女性　＜</a:t>
            </a:r>
            <a:r>
              <a:rPr lang="en-US" altLang="ja-JP" sz="1200" dirty="0">
                <a:solidFill>
                  <a:schemeClr val="bg1"/>
                </a:solidFill>
                <a:latin typeface="AR P丸ゴシック体E" panose="020F0900000000000000" pitchFamily="50" charset="-128"/>
                <a:ea typeface="AR P丸ゴシック体E" panose="020F0900000000000000" pitchFamily="50" charset="-128"/>
              </a:rPr>
              <a:t>wrap</a:t>
            </a:r>
            <a:r>
              <a:rPr lang="ja-JP" altLang="ja-JP" sz="1200" dirty="0">
                <a:solidFill>
                  <a:schemeClr val="bg1"/>
                </a:solidFill>
                <a:latin typeface="AR P丸ゴシック体E" panose="020F0900000000000000" pitchFamily="50" charset="-128"/>
                <a:ea typeface="AR P丸ゴシック体E" panose="020F0900000000000000" pitchFamily="50" charset="-128"/>
              </a:rPr>
              <a:t>ファシリテーター＞</a:t>
            </a:r>
          </a:p>
          <a:p>
            <a:r>
              <a:rPr lang="ja-JP" altLang="ja-JP" sz="1200" dirty="0">
                <a:solidFill>
                  <a:schemeClr val="bg1"/>
                </a:solidFill>
                <a:latin typeface="AR P丸ゴシック体E" panose="020F0900000000000000" pitchFamily="50" charset="-128"/>
                <a:ea typeface="AR P丸ゴシック体E" panose="020F0900000000000000" pitchFamily="50" charset="-128"/>
              </a:rPr>
              <a:t>　</a:t>
            </a:r>
            <a:r>
              <a:rPr lang="ja-JP" altLang="en-US" sz="1200" dirty="0">
                <a:solidFill>
                  <a:schemeClr val="bg1"/>
                </a:solidFill>
                <a:latin typeface="AR P丸ゴシック体E" panose="020F0900000000000000" pitchFamily="50" charset="-128"/>
                <a:ea typeface="AR P丸ゴシック体E" panose="020F0900000000000000" pitchFamily="50" charset="-128"/>
              </a:rPr>
              <a:t>　</a:t>
            </a:r>
            <a:r>
              <a:rPr lang="ja-JP" altLang="ja-JP" sz="1200" dirty="0">
                <a:solidFill>
                  <a:schemeClr val="bg1"/>
                </a:solidFill>
                <a:latin typeface="AR P丸ゴシック体E" panose="020F0900000000000000" pitchFamily="50" charset="-128"/>
                <a:ea typeface="AR P丸ゴシック体E" panose="020F0900000000000000" pitchFamily="50" charset="-128"/>
              </a:rPr>
              <a:t>・看護師（非常勤）　</a:t>
            </a:r>
            <a:r>
              <a:rPr lang="ja-JP" altLang="en-US" sz="1200" dirty="0">
                <a:solidFill>
                  <a:schemeClr val="bg1"/>
                </a:solidFill>
                <a:latin typeface="AR P丸ゴシック体E" panose="020F0900000000000000" pitchFamily="50" charset="-128"/>
                <a:ea typeface="AR P丸ゴシック体E" panose="020F0900000000000000" pitchFamily="50" charset="-128"/>
              </a:rPr>
              <a:t>　</a:t>
            </a:r>
            <a:r>
              <a:rPr lang="ja-JP" altLang="ja-JP" sz="1200" dirty="0">
                <a:solidFill>
                  <a:schemeClr val="bg1"/>
                </a:solidFill>
                <a:latin typeface="AR P丸ゴシック体E" panose="020F0900000000000000" pitchFamily="50" charset="-128"/>
                <a:ea typeface="AR P丸ゴシック体E" panose="020F0900000000000000" pitchFamily="50" charset="-128"/>
              </a:rPr>
              <a:t>６０代　男性</a:t>
            </a:r>
          </a:p>
          <a:p>
            <a:r>
              <a:rPr lang="ja-JP" altLang="ja-JP" sz="1200" dirty="0">
                <a:solidFill>
                  <a:schemeClr val="bg1"/>
                </a:solidFill>
                <a:latin typeface="AR P丸ゴシック体E" panose="020F0900000000000000" pitchFamily="50" charset="-128"/>
                <a:ea typeface="AR P丸ゴシック体E" panose="020F0900000000000000" pitchFamily="50" charset="-128"/>
              </a:rPr>
              <a:t>　</a:t>
            </a:r>
            <a:r>
              <a:rPr lang="ja-JP" altLang="en-US" sz="1200" dirty="0">
                <a:solidFill>
                  <a:schemeClr val="bg1"/>
                </a:solidFill>
                <a:latin typeface="AR P丸ゴシック体E" panose="020F0900000000000000" pitchFamily="50" charset="-128"/>
                <a:ea typeface="AR P丸ゴシック体E" panose="020F0900000000000000" pitchFamily="50" charset="-128"/>
              </a:rPr>
              <a:t>　</a:t>
            </a:r>
            <a:r>
              <a:rPr lang="ja-JP" altLang="ja-JP" sz="1200" dirty="0">
                <a:solidFill>
                  <a:schemeClr val="bg1"/>
                </a:solidFill>
                <a:latin typeface="AR P丸ゴシック体E" panose="020F0900000000000000" pitchFamily="50" charset="-128"/>
                <a:ea typeface="AR P丸ゴシック体E" panose="020F0900000000000000" pitchFamily="50" charset="-128"/>
              </a:rPr>
              <a:t>・看護師（非常勤）　</a:t>
            </a:r>
            <a:r>
              <a:rPr lang="ja-JP" altLang="en-US" sz="1200" dirty="0">
                <a:solidFill>
                  <a:schemeClr val="bg1"/>
                </a:solidFill>
                <a:latin typeface="AR P丸ゴシック体E" panose="020F0900000000000000" pitchFamily="50" charset="-128"/>
                <a:ea typeface="AR P丸ゴシック体E" panose="020F0900000000000000" pitchFamily="50" charset="-128"/>
              </a:rPr>
              <a:t>　</a:t>
            </a:r>
            <a:r>
              <a:rPr lang="ja-JP" altLang="ja-JP" sz="1200" dirty="0">
                <a:solidFill>
                  <a:schemeClr val="bg1"/>
                </a:solidFill>
                <a:latin typeface="AR P丸ゴシック体E" panose="020F0900000000000000" pitchFamily="50" charset="-128"/>
                <a:ea typeface="AR P丸ゴシック体E" panose="020F0900000000000000" pitchFamily="50" charset="-128"/>
              </a:rPr>
              <a:t>４０代　男性</a:t>
            </a:r>
          </a:p>
          <a:p>
            <a:r>
              <a:rPr lang="ja-JP" altLang="ja-JP" sz="1200" dirty="0">
                <a:solidFill>
                  <a:schemeClr val="bg1"/>
                </a:solidFill>
                <a:latin typeface="AR P丸ゴシック体E" panose="020F0900000000000000" pitchFamily="50" charset="-128"/>
                <a:ea typeface="AR P丸ゴシック体E" panose="020F0900000000000000" pitchFamily="50" charset="-128"/>
              </a:rPr>
              <a:t>　</a:t>
            </a:r>
            <a:r>
              <a:rPr lang="ja-JP" altLang="en-US" sz="1200" dirty="0">
                <a:solidFill>
                  <a:schemeClr val="bg1"/>
                </a:solidFill>
                <a:latin typeface="AR P丸ゴシック体E" panose="020F0900000000000000" pitchFamily="50" charset="-128"/>
                <a:ea typeface="AR P丸ゴシック体E" panose="020F0900000000000000" pitchFamily="50" charset="-128"/>
              </a:rPr>
              <a:t>　</a:t>
            </a:r>
            <a:r>
              <a:rPr lang="ja-JP" altLang="ja-JP" sz="1200" dirty="0">
                <a:solidFill>
                  <a:schemeClr val="bg1"/>
                </a:solidFill>
                <a:latin typeface="AR P丸ゴシック体E" panose="020F0900000000000000" pitchFamily="50" charset="-128"/>
                <a:ea typeface="AR P丸ゴシック体E" panose="020F0900000000000000" pitchFamily="50" charset="-128"/>
              </a:rPr>
              <a:t>・看護師（非常勤）　</a:t>
            </a:r>
            <a:r>
              <a:rPr lang="ja-JP" altLang="en-US" sz="1200" dirty="0">
                <a:solidFill>
                  <a:schemeClr val="bg1"/>
                </a:solidFill>
                <a:latin typeface="AR P丸ゴシック体E" panose="020F0900000000000000" pitchFamily="50" charset="-128"/>
                <a:ea typeface="AR P丸ゴシック体E" panose="020F0900000000000000" pitchFamily="50" charset="-128"/>
              </a:rPr>
              <a:t>　</a:t>
            </a:r>
            <a:r>
              <a:rPr lang="ja-JP" altLang="ja-JP" sz="1200" dirty="0">
                <a:solidFill>
                  <a:schemeClr val="bg1"/>
                </a:solidFill>
                <a:latin typeface="AR P丸ゴシック体E" panose="020F0900000000000000" pitchFamily="50" charset="-128"/>
                <a:ea typeface="AR P丸ゴシック体E" panose="020F0900000000000000" pitchFamily="50" charset="-128"/>
              </a:rPr>
              <a:t>７０代　女性　＜ブレインハッピーポイント＞</a:t>
            </a:r>
            <a:endParaRPr lang="en-US" altLang="ja-JP" sz="1200" dirty="0">
              <a:solidFill>
                <a:schemeClr val="bg1"/>
              </a:solidFill>
              <a:latin typeface="AR P丸ゴシック体E" panose="020F0900000000000000" pitchFamily="50" charset="-128"/>
              <a:ea typeface="AR P丸ゴシック体E" panose="020F0900000000000000" pitchFamily="50" charset="-128"/>
            </a:endParaRPr>
          </a:p>
          <a:p>
            <a:r>
              <a:rPr lang="ja-JP" altLang="en-US" sz="1200" dirty="0">
                <a:solidFill>
                  <a:schemeClr val="bg1"/>
                </a:solidFill>
                <a:latin typeface="AR P丸ゴシック体E" panose="020F0900000000000000" pitchFamily="50" charset="-128"/>
                <a:ea typeface="AR P丸ゴシック体E" panose="020F0900000000000000" pitchFamily="50" charset="-128"/>
              </a:rPr>
              <a:t>　    ・看護師（非常勤）　　３０代　男性</a:t>
            </a:r>
            <a:endParaRPr lang="ja-JP" altLang="ja-JP" sz="1100" dirty="0">
              <a:solidFill>
                <a:schemeClr val="bg1"/>
              </a:solidFill>
              <a:latin typeface="AR P丸ゴシック体E" panose="020F0900000000000000" pitchFamily="50" charset="-128"/>
              <a:ea typeface="AR P丸ゴシック体E" panose="020F0900000000000000" pitchFamily="50" charset="-128"/>
            </a:endParaRPr>
          </a:p>
        </p:txBody>
      </p:sp>
      <p:pic>
        <p:nvPicPr>
          <p:cNvPr id="18" name="図 17" descr="ノートパソコン, コンピュータ, 座る, 男 が含まれている画像&#10;&#10;自動的に生成された説明">
            <a:extLst>
              <a:ext uri="{FF2B5EF4-FFF2-40B4-BE49-F238E27FC236}">
                <a16:creationId xmlns:a16="http://schemas.microsoft.com/office/drawing/2014/main" id="{38A28C00-EE71-4CC1-9DC3-D1B2CB026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7135" y="2007776"/>
            <a:ext cx="2491075" cy="1303835"/>
          </a:xfrm>
          <a:prstGeom prst="rect">
            <a:avLst/>
          </a:prstGeom>
          <a:ln>
            <a:noFill/>
          </a:ln>
          <a:effectLst>
            <a:outerShdw blurRad="190500" algn="tl" rotWithShape="0">
              <a:srgbClr val="000000">
                <a:alpha val="70000"/>
              </a:srgbClr>
            </a:outerShdw>
          </a:effectLst>
        </p:spPr>
      </p:pic>
      <p:sp>
        <p:nvSpPr>
          <p:cNvPr id="19" name="テキスト ボックス 18">
            <a:extLst>
              <a:ext uri="{FF2B5EF4-FFF2-40B4-BE49-F238E27FC236}">
                <a16:creationId xmlns:a16="http://schemas.microsoft.com/office/drawing/2014/main" id="{BD51DA78-D82F-4D34-9B38-CCE5B2DE8E6F}"/>
              </a:ext>
            </a:extLst>
          </p:cNvPr>
          <p:cNvSpPr txBox="1"/>
          <p:nvPr/>
        </p:nvSpPr>
        <p:spPr>
          <a:xfrm>
            <a:off x="7622774" y="6979774"/>
            <a:ext cx="4689146" cy="2092881"/>
          </a:xfrm>
          <a:prstGeom prst="rect">
            <a:avLst/>
          </a:prstGeom>
          <a:noFill/>
        </p:spPr>
        <p:txBody>
          <a:bodyPr wrap="square" rtlCol="0">
            <a:spAutoFit/>
          </a:bodyPr>
          <a:lstStyle/>
          <a:p>
            <a:r>
              <a:rPr lang="ja-JP" altLang="ja-JP" sz="1600" b="1" dirty="0">
                <a:solidFill>
                  <a:schemeClr val="bg1"/>
                </a:solidFill>
                <a:latin typeface="+mn-ea"/>
              </a:rPr>
              <a:t>〇</a:t>
            </a:r>
            <a:r>
              <a:rPr kumimoji="1" lang="en-US" altLang="ja-JP" sz="1600" b="1" dirty="0">
                <a:solidFill>
                  <a:schemeClr val="bg1"/>
                </a:solidFill>
                <a:latin typeface="+mn-ea"/>
              </a:rPr>
              <a:t> LIFE DESIGN</a:t>
            </a:r>
            <a:r>
              <a:rPr kumimoji="1" lang="ja-JP" altLang="en-US" sz="1600" b="1" dirty="0">
                <a:solidFill>
                  <a:schemeClr val="bg1"/>
                </a:solidFill>
                <a:latin typeface="+mn-ea"/>
              </a:rPr>
              <a:t>（ライフデザイン）交流会</a:t>
            </a:r>
            <a:endParaRPr lang="en-US" altLang="ja-JP" sz="1600" b="1" dirty="0">
              <a:solidFill>
                <a:schemeClr val="bg1"/>
              </a:solidFill>
              <a:latin typeface="+mn-ea"/>
            </a:endParaRPr>
          </a:p>
          <a:p>
            <a:r>
              <a:rPr lang="ja-JP" altLang="en-US" sz="1600" b="1" dirty="0">
                <a:solidFill>
                  <a:schemeClr val="bg1"/>
                </a:solidFill>
                <a:latin typeface="+mn-ea"/>
              </a:rPr>
              <a:t>　</a:t>
            </a:r>
            <a:r>
              <a:rPr lang="ja-JP" altLang="en-US" sz="1400" b="1" dirty="0">
                <a:solidFill>
                  <a:schemeClr val="bg1"/>
                </a:solidFill>
                <a:latin typeface="+mn-ea"/>
              </a:rPr>
              <a:t>令和元年６月に「平城宮跡歴史公園」にて交流会を実施しました。第１回の「信貴山のどか村」での交流会ではご利用者様２名にご参加頂きましたが、第２回の交流会ではなんと６名ご参加頂きました。少しお天気が悪く、雨が降ってきたりもしましたが自然の中でお弁当を食べたり、軽く体を動かしたり、資料館の見学、私服のスタッフなど普段と違う様子を見たり、利用者さん同士の交流など楽しい時間を過ごすことが出来ました。</a:t>
            </a:r>
            <a:endParaRPr lang="ja-JP" altLang="ja-JP" sz="1400" b="1" dirty="0">
              <a:solidFill>
                <a:schemeClr val="bg1"/>
              </a:solidFill>
              <a:latin typeface="+mn-ea"/>
            </a:endParaRPr>
          </a:p>
        </p:txBody>
      </p:sp>
      <p:pic>
        <p:nvPicPr>
          <p:cNvPr id="21" name="図 20" descr="屋外, 水, フェンス, 建物 が含まれている画像&#10;&#10;自動的に生成された説明">
            <a:extLst>
              <a:ext uri="{FF2B5EF4-FFF2-40B4-BE49-F238E27FC236}">
                <a16:creationId xmlns:a16="http://schemas.microsoft.com/office/drawing/2014/main" id="{67535E6F-C9B5-4829-8BFB-40312FE01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4205" y="9058640"/>
            <a:ext cx="2058738" cy="1158040"/>
          </a:xfrm>
          <a:prstGeom prst="rect">
            <a:avLst/>
          </a:prstGeom>
          <a:ln>
            <a:noFill/>
          </a:ln>
          <a:effectLst>
            <a:outerShdw blurRad="190500" algn="tl" rotWithShape="0">
              <a:srgbClr val="000000">
                <a:alpha val="70000"/>
              </a:srgbClr>
            </a:outerShdw>
          </a:effectLst>
        </p:spPr>
      </p:pic>
      <p:pic>
        <p:nvPicPr>
          <p:cNvPr id="23" name="図 22" descr="人, 男, コンピュータ, 立つ が含まれている画像&#10;&#10;自動的に生成された説明">
            <a:extLst>
              <a:ext uri="{FF2B5EF4-FFF2-40B4-BE49-F238E27FC236}">
                <a16:creationId xmlns:a16="http://schemas.microsoft.com/office/drawing/2014/main" id="{406C0E8F-EBEE-4312-A2FB-A8F9E40FC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2736" y="9058640"/>
            <a:ext cx="2058738" cy="1158040"/>
          </a:xfrm>
          <a:prstGeom prst="rect">
            <a:avLst/>
          </a:prstGeom>
          <a:ln>
            <a:noFill/>
          </a:ln>
          <a:effectLst>
            <a:outerShdw blurRad="190500" algn="tl" rotWithShape="0">
              <a:srgbClr val="000000">
                <a:alpha val="70000"/>
              </a:srgbClr>
            </a:outerShdw>
          </a:effectLst>
        </p:spPr>
      </p:pic>
      <p:pic>
        <p:nvPicPr>
          <p:cNvPr id="25" name="図 24" descr="屋内, 座る, テーブル, 少年 が含まれている画像&#10;&#10;自動的に生成された説明">
            <a:extLst>
              <a:ext uri="{FF2B5EF4-FFF2-40B4-BE49-F238E27FC236}">
                <a16:creationId xmlns:a16="http://schemas.microsoft.com/office/drawing/2014/main" id="{2D992C47-4B94-4539-9198-A0C97F8F19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08855">
            <a:off x="12930946" y="9259171"/>
            <a:ext cx="1487787" cy="836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図 26" descr="屋外, 人, 草, 男 が含まれている画像&#10;&#10;自動的に生成された説明">
            <a:extLst>
              <a:ext uri="{FF2B5EF4-FFF2-40B4-BE49-F238E27FC236}">
                <a16:creationId xmlns:a16="http://schemas.microsoft.com/office/drawing/2014/main" id="{8422CCA4-F88F-44E2-80FC-708102A53F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52411" y="7394525"/>
            <a:ext cx="2058738" cy="1501068"/>
          </a:xfrm>
          <a:prstGeom prst="rect">
            <a:avLst/>
          </a:prstGeom>
          <a:ln>
            <a:noFill/>
          </a:ln>
          <a:effectLst>
            <a:outerShdw blurRad="190500" algn="tl" rotWithShape="0">
              <a:srgbClr val="000000">
                <a:alpha val="70000"/>
              </a:srgbClr>
            </a:outerShdw>
          </a:effectLst>
        </p:spPr>
      </p:pic>
      <p:pic>
        <p:nvPicPr>
          <p:cNvPr id="17" name="図 16" descr="屋外, 車, 建物, 道路 が含まれている画像&#10;&#10;自動的に生成された説明">
            <a:extLst>
              <a:ext uri="{FF2B5EF4-FFF2-40B4-BE49-F238E27FC236}">
                <a16:creationId xmlns:a16="http://schemas.microsoft.com/office/drawing/2014/main" id="{5E82A4EF-F4B0-467F-9B55-7B9B869B31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926" y="5340124"/>
            <a:ext cx="2685188" cy="1464847"/>
          </a:xfrm>
          <a:prstGeom prst="rect">
            <a:avLst/>
          </a:prstGeom>
          <a:ln>
            <a:noFill/>
          </a:ln>
          <a:effectLst>
            <a:outerShdw blurRad="190500" algn="tl" rotWithShape="0">
              <a:srgbClr val="000000">
                <a:alpha val="70000"/>
              </a:srgbClr>
            </a:outerShdw>
          </a:effectLst>
        </p:spPr>
      </p:pic>
      <p:pic>
        <p:nvPicPr>
          <p:cNvPr id="22" name="図 21" descr="人, 屋内, 立つ, キッチン が含まれている画像&#10;&#10;自動的に生成された説明">
            <a:extLst>
              <a:ext uri="{FF2B5EF4-FFF2-40B4-BE49-F238E27FC236}">
                <a16:creationId xmlns:a16="http://schemas.microsoft.com/office/drawing/2014/main" id="{C01F9DCB-E977-41BD-B951-77E23133BEB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338" r="7822"/>
          <a:stretch/>
        </p:blipFill>
        <p:spPr>
          <a:xfrm>
            <a:off x="5176757" y="8608151"/>
            <a:ext cx="1299459" cy="900978"/>
          </a:xfrm>
          <a:prstGeom prst="rect">
            <a:avLst/>
          </a:prstGeom>
          <a:ln>
            <a:noFill/>
          </a:ln>
          <a:effectLst>
            <a:outerShdw blurRad="190500" algn="tl" rotWithShape="0">
              <a:srgbClr val="000000">
                <a:alpha val="70000"/>
              </a:srgbClr>
            </a:outerShdw>
          </a:effectLst>
        </p:spPr>
      </p:pic>
      <p:sp>
        <p:nvSpPr>
          <p:cNvPr id="26" name="四角形: 角を丸くする 25">
            <a:extLst>
              <a:ext uri="{FF2B5EF4-FFF2-40B4-BE49-F238E27FC236}">
                <a16:creationId xmlns:a16="http://schemas.microsoft.com/office/drawing/2014/main" id="{7249797C-466E-4253-8AAB-DC3B327BC843}"/>
              </a:ext>
            </a:extLst>
          </p:cNvPr>
          <p:cNvSpPr/>
          <p:nvPr/>
        </p:nvSpPr>
        <p:spPr>
          <a:xfrm>
            <a:off x="7641842" y="4812227"/>
            <a:ext cx="7020687" cy="19599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2BE5C045-D461-45FB-A279-FB48A93D25E7}"/>
              </a:ext>
            </a:extLst>
          </p:cNvPr>
          <p:cNvSpPr txBox="1"/>
          <p:nvPr/>
        </p:nvSpPr>
        <p:spPr>
          <a:xfrm>
            <a:off x="7641838" y="5019862"/>
            <a:ext cx="7020688" cy="1785104"/>
          </a:xfrm>
          <a:prstGeom prst="rect">
            <a:avLst/>
          </a:prstGeom>
          <a:noFill/>
        </p:spPr>
        <p:txBody>
          <a:bodyPr wrap="square" rtlCol="0">
            <a:spAutoFit/>
          </a:bodyPr>
          <a:lstStyle/>
          <a:p>
            <a:r>
              <a:rPr lang="ja-JP" altLang="ja-JP" sz="1100" dirty="0">
                <a:solidFill>
                  <a:schemeClr val="bg1"/>
                </a:solidFill>
              </a:rPr>
              <a:t>今回は、</a:t>
            </a:r>
            <a:r>
              <a:rPr lang="ja-JP" altLang="en-US" sz="1100" dirty="0">
                <a:solidFill>
                  <a:schemeClr val="bg1"/>
                </a:solidFill>
              </a:rPr>
              <a:t>代表</a:t>
            </a:r>
            <a:r>
              <a:rPr lang="ja-JP" altLang="ja-JP" sz="1100" dirty="0">
                <a:solidFill>
                  <a:schemeClr val="bg1"/>
                </a:solidFill>
              </a:rPr>
              <a:t>の趣味の紹介をいたします。昔からさまざまなことに興味を持ってきたことで、趣味の多さは人よりも多い方です。今回はいくつもある趣味の中から一つご紹介します。車やバイクが好きで、スポーツカーや大型バイクにも乗っています。バイクは５０～２５０ｃｃを自分で制作して乗ったりしています。休日になるとオイルや鉄汚れまみれになりながらガレージで黙々と作業をしています。昔から物作りが大好きなので、車のカスタムなども自分でしてしまいます（笑）。その他、釣りや映画鑑賞、ギター、自作</a:t>
            </a:r>
            <a:r>
              <a:rPr lang="en-US" altLang="ja-JP" sz="1100" dirty="0">
                <a:solidFill>
                  <a:schemeClr val="bg1"/>
                </a:solidFill>
              </a:rPr>
              <a:t>PC</a:t>
            </a:r>
            <a:r>
              <a:rPr lang="ja-JP" altLang="ja-JP" sz="1100" dirty="0">
                <a:solidFill>
                  <a:schemeClr val="bg1"/>
                </a:solidFill>
              </a:rPr>
              <a:t>作成、キャンプ、</a:t>
            </a:r>
            <a:r>
              <a:rPr lang="en-US" altLang="ja-JP" sz="1100" dirty="0">
                <a:solidFill>
                  <a:schemeClr val="bg1"/>
                </a:solidFill>
              </a:rPr>
              <a:t>DIY</a:t>
            </a:r>
            <a:r>
              <a:rPr lang="ja-JP" altLang="ja-JP" sz="1100" dirty="0">
                <a:solidFill>
                  <a:schemeClr val="bg1"/>
                </a:solidFill>
              </a:rPr>
              <a:t>などもあります（笑）。映画鑑賞もジャンルを問わず、どんなに忙しくても映画鑑賞の時間は大事にするくらいの熱中ぶりです。プロジェクターや音響にもこだわってしまうほどです（笑）。仕事の疲れや考え事も趣味の時間で気分転換することで、精神的にもリフレッシュすることができて、よりスマートな思考を生み出すことができますね！</a:t>
            </a:r>
          </a:p>
          <a:p>
            <a:r>
              <a:rPr lang="ja-JP" altLang="ja-JP" sz="1100" dirty="0">
                <a:solidFill>
                  <a:schemeClr val="bg1"/>
                </a:solidFill>
              </a:rPr>
              <a:t>もしも、同じ事で考え込んだり落ち込んだりしたときには全く違う作業をしてみてはいかがでしょうか＾＾。</a:t>
            </a:r>
          </a:p>
        </p:txBody>
      </p:sp>
      <p:sp>
        <p:nvSpPr>
          <p:cNvPr id="29" name="テキスト ボックス 28">
            <a:extLst>
              <a:ext uri="{FF2B5EF4-FFF2-40B4-BE49-F238E27FC236}">
                <a16:creationId xmlns:a16="http://schemas.microsoft.com/office/drawing/2014/main" id="{FE411B67-9219-44C1-9B4A-789A2708B07D}"/>
              </a:ext>
            </a:extLst>
          </p:cNvPr>
          <p:cNvSpPr txBox="1"/>
          <p:nvPr/>
        </p:nvSpPr>
        <p:spPr>
          <a:xfrm>
            <a:off x="8324942" y="4791226"/>
            <a:ext cx="2159566" cy="307777"/>
          </a:xfrm>
          <a:prstGeom prst="rect">
            <a:avLst/>
          </a:prstGeom>
          <a:noFill/>
        </p:spPr>
        <p:txBody>
          <a:bodyPr wrap="none" rtlCol="0">
            <a:spAutoFit/>
          </a:bodyPr>
          <a:lstStyle/>
          <a:p>
            <a:r>
              <a:rPr kumimoji="1" lang="ja-JP" altLang="en-US" sz="1400" b="1" dirty="0">
                <a:solidFill>
                  <a:schemeClr val="bg1"/>
                </a:solidFill>
              </a:rPr>
              <a:t>○スタッフの趣味のお話</a:t>
            </a:r>
          </a:p>
        </p:txBody>
      </p:sp>
      <p:sp>
        <p:nvSpPr>
          <p:cNvPr id="30" name="正方形/長方形 29">
            <a:extLst>
              <a:ext uri="{FF2B5EF4-FFF2-40B4-BE49-F238E27FC236}">
                <a16:creationId xmlns:a16="http://schemas.microsoft.com/office/drawing/2014/main" id="{F71D5C92-B8EA-4468-918C-DB93F6B362DE}"/>
              </a:ext>
            </a:extLst>
          </p:cNvPr>
          <p:cNvSpPr/>
          <p:nvPr/>
        </p:nvSpPr>
        <p:spPr>
          <a:xfrm>
            <a:off x="7718623" y="268003"/>
            <a:ext cx="6911071" cy="26398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0EF25AA6-0CFA-41DC-8415-CBEE6BE0D217}"/>
              </a:ext>
            </a:extLst>
          </p:cNvPr>
          <p:cNvSpPr txBox="1"/>
          <p:nvPr/>
        </p:nvSpPr>
        <p:spPr>
          <a:xfrm>
            <a:off x="7718623" y="326779"/>
            <a:ext cx="6720295" cy="2600712"/>
          </a:xfrm>
          <a:prstGeom prst="rect">
            <a:avLst/>
          </a:prstGeom>
          <a:noFill/>
        </p:spPr>
        <p:txBody>
          <a:bodyPr wrap="square" rtlCol="0">
            <a:spAutoFit/>
          </a:bodyPr>
          <a:lstStyle/>
          <a:p>
            <a:r>
              <a:rPr lang="ja-JP" altLang="ja-JP" sz="1600" b="1" dirty="0">
                <a:solidFill>
                  <a:schemeClr val="bg1"/>
                </a:solidFill>
                <a:latin typeface="+mn-ea"/>
              </a:rPr>
              <a:t>〇医療連携</a:t>
            </a:r>
            <a:endParaRPr lang="ja-JP" altLang="ja-JP" sz="1600" dirty="0">
              <a:solidFill>
                <a:schemeClr val="bg1"/>
              </a:solidFill>
              <a:latin typeface="+mn-ea"/>
            </a:endParaRPr>
          </a:p>
          <a:p>
            <a:r>
              <a:rPr lang="ja-JP" altLang="ja-JP" sz="1400" dirty="0">
                <a:solidFill>
                  <a:schemeClr val="bg1"/>
                </a:solidFill>
                <a:latin typeface="+mj-ea"/>
                <a:ea typeface="+mj-ea"/>
              </a:rPr>
              <a:t>　</a:t>
            </a:r>
            <a:r>
              <a:rPr lang="ja-JP" altLang="ja-JP" sz="1400" b="1" dirty="0">
                <a:solidFill>
                  <a:schemeClr val="bg1"/>
                </a:solidFill>
                <a:latin typeface="+mn-ea"/>
              </a:rPr>
              <a:t>当ステーションでは、福祉事業所（就労支援事業所・</a:t>
            </a:r>
            <a:endParaRPr lang="en-US" altLang="ja-JP" sz="1400" b="1" dirty="0">
              <a:solidFill>
                <a:schemeClr val="bg1"/>
              </a:solidFill>
              <a:latin typeface="+mn-ea"/>
            </a:endParaRPr>
          </a:p>
          <a:p>
            <a:r>
              <a:rPr lang="ja-JP" altLang="ja-JP" sz="1400" b="1" dirty="0">
                <a:solidFill>
                  <a:schemeClr val="bg1"/>
                </a:solidFill>
                <a:latin typeface="+mn-ea"/>
              </a:rPr>
              <a:t>グループホームなど）との医療連携業務にも取り組んで</a:t>
            </a:r>
            <a:endParaRPr lang="en-US" altLang="ja-JP" sz="1400" b="1" dirty="0">
              <a:solidFill>
                <a:schemeClr val="bg1"/>
              </a:solidFill>
              <a:latin typeface="+mn-ea"/>
            </a:endParaRPr>
          </a:p>
          <a:p>
            <a:r>
              <a:rPr lang="ja-JP" altLang="ja-JP" sz="1400" b="1" dirty="0">
                <a:solidFill>
                  <a:schemeClr val="bg1"/>
                </a:solidFill>
                <a:latin typeface="+mn-ea"/>
              </a:rPr>
              <a:t>います。普段通所されている事業にて定期的に当ステー</a:t>
            </a:r>
            <a:endParaRPr lang="en-US" altLang="ja-JP" sz="1400" b="1" dirty="0">
              <a:solidFill>
                <a:schemeClr val="bg1"/>
              </a:solidFill>
              <a:latin typeface="+mn-ea"/>
            </a:endParaRPr>
          </a:p>
          <a:p>
            <a:r>
              <a:rPr lang="ja-JP" altLang="ja-JP" sz="1400" b="1" dirty="0">
                <a:solidFill>
                  <a:schemeClr val="bg1"/>
                </a:solidFill>
                <a:latin typeface="+mn-ea"/>
              </a:rPr>
              <a:t>ションスタッフが訪問し、バイタル測定や簡単な困りご</a:t>
            </a:r>
            <a:endParaRPr lang="en-US" altLang="ja-JP" sz="1400" b="1" dirty="0">
              <a:solidFill>
                <a:schemeClr val="bg1"/>
              </a:solidFill>
              <a:latin typeface="+mn-ea"/>
            </a:endParaRPr>
          </a:p>
          <a:p>
            <a:r>
              <a:rPr lang="ja-JP" altLang="ja-JP" sz="1400" b="1" dirty="0">
                <a:solidFill>
                  <a:schemeClr val="bg1"/>
                </a:solidFill>
                <a:latin typeface="+mn-ea"/>
              </a:rPr>
              <a:t>となどの相談などをさせていただいております。訪問先</a:t>
            </a:r>
            <a:endParaRPr lang="en-US" altLang="ja-JP" sz="1400" b="1" dirty="0">
              <a:solidFill>
                <a:schemeClr val="bg1"/>
              </a:solidFill>
              <a:latin typeface="+mn-ea"/>
            </a:endParaRPr>
          </a:p>
          <a:p>
            <a:r>
              <a:rPr lang="ja-JP" altLang="ja-JP" sz="1400" b="1" dirty="0">
                <a:solidFill>
                  <a:schemeClr val="bg1"/>
                </a:solidFill>
                <a:latin typeface="+mn-ea"/>
              </a:rPr>
              <a:t>でも少しずつ顔見知りになることで、みなさん笑顔でス</a:t>
            </a:r>
            <a:endParaRPr lang="en-US" altLang="ja-JP" sz="1400" b="1" dirty="0">
              <a:solidFill>
                <a:schemeClr val="bg1"/>
              </a:solidFill>
              <a:latin typeface="+mn-ea"/>
            </a:endParaRPr>
          </a:p>
          <a:p>
            <a:r>
              <a:rPr lang="ja-JP" altLang="ja-JP" sz="1400" b="1" dirty="0">
                <a:solidFill>
                  <a:schemeClr val="bg1"/>
                </a:solidFill>
                <a:latin typeface="+mn-ea"/>
              </a:rPr>
              <a:t>タッフと会話されています。また、事業所スタッフさん</a:t>
            </a:r>
            <a:endParaRPr lang="en-US" altLang="ja-JP" sz="1400" b="1" dirty="0">
              <a:solidFill>
                <a:schemeClr val="bg1"/>
              </a:solidFill>
              <a:latin typeface="+mn-ea"/>
            </a:endParaRPr>
          </a:p>
          <a:p>
            <a:r>
              <a:rPr lang="ja-JP" altLang="ja-JP" sz="1400" b="1" dirty="0">
                <a:solidFill>
                  <a:schemeClr val="bg1"/>
                </a:solidFill>
                <a:latin typeface="+mn-ea"/>
              </a:rPr>
              <a:t>と情報共有ができるのも大きなメリットになると思わ</a:t>
            </a:r>
            <a:r>
              <a:rPr lang="ja-JP" altLang="en-US" sz="1400" b="1" dirty="0">
                <a:solidFill>
                  <a:schemeClr val="bg1"/>
                </a:solidFill>
                <a:latin typeface="+mn-ea"/>
              </a:rPr>
              <a:t>れ</a:t>
            </a:r>
            <a:r>
              <a:rPr lang="ja-JP" altLang="ja-JP" sz="1400" b="1" dirty="0">
                <a:solidFill>
                  <a:schemeClr val="bg1"/>
                </a:solidFill>
                <a:latin typeface="+mn-ea"/>
              </a:rPr>
              <a:t>ます。</a:t>
            </a:r>
            <a:endParaRPr lang="en-US" altLang="ja-JP" sz="1400" b="1" dirty="0">
              <a:solidFill>
                <a:schemeClr val="bg1"/>
              </a:solidFill>
              <a:latin typeface="+mn-ea"/>
            </a:endParaRPr>
          </a:p>
          <a:p>
            <a:endParaRPr lang="en-US" altLang="ja-JP" sz="1400" b="1" dirty="0">
              <a:solidFill>
                <a:schemeClr val="bg1"/>
              </a:solidFill>
              <a:latin typeface="+mn-ea"/>
            </a:endParaRPr>
          </a:p>
          <a:p>
            <a:r>
              <a:rPr lang="ja-JP" altLang="en-US" sz="1050" b="1" dirty="0">
                <a:solidFill>
                  <a:schemeClr val="bg1"/>
                </a:solidFill>
                <a:latin typeface="+mn-ea"/>
              </a:rPr>
              <a:t>　＊</a:t>
            </a:r>
            <a:r>
              <a:rPr lang="ja-JP" altLang="ja-JP" sz="1050" b="1" dirty="0">
                <a:solidFill>
                  <a:schemeClr val="bg1"/>
                </a:solidFill>
                <a:latin typeface="+mn-ea"/>
              </a:rPr>
              <a:t>ご利用に関することは、通所されている事業所スタッフさんにお願いします。</a:t>
            </a:r>
            <a:endParaRPr lang="en-US" altLang="ja-JP" sz="1050" b="1" dirty="0">
              <a:solidFill>
                <a:schemeClr val="bg1"/>
              </a:solidFill>
              <a:latin typeface="+mn-ea"/>
            </a:endParaRPr>
          </a:p>
          <a:p>
            <a:r>
              <a:rPr lang="ja-JP" altLang="en-US" sz="1050" b="1" dirty="0">
                <a:solidFill>
                  <a:schemeClr val="bg1"/>
                </a:solidFill>
                <a:latin typeface="+mn-ea"/>
              </a:rPr>
              <a:t>　＊事業所により清潔区域での訪問の場合には、お写真のように着替えて実施していす。</a:t>
            </a:r>
            <a:endParaRPr lang="ja-JP" altLang="ja-JP" sz="1050" b="1" dirty="0">
              <a:solidFill>
                <a:schemeClr val="bg1"/>
              </a:solidFill>
              <a:latin typeface="+mn-ea"/>
            </a:endParaRPr>
          </a:p>
        </p:txBody>
      </p:sp>
      <p:pic>
        <p:nvPicPr>
          <p:cNvPr id="20" name="図 19" descr="人, 屋内, 戸棚, 持つ が含まれている画像&#10;&#10;自動的に生成された説明">
            <a:extLst>
              <a:ext uri="{FF2B5EF4-FFF2-40B4-BE49-F238E27FC236}">
                <a16:creationId xmlns:a16="http://schemas.microsoft.com/office/drawing/2014/main" id="{B19977C8-581F-4044-87A5-9D7CCF9417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24647" y="524328"/>
            <a:ext cx="2114266" cy="1518775"/>
          </a:xfrm>
          <a:prstGeom prst="rect">
            <a:avLst/>
          </a:prstGeom>
          <a:ln>
            <a:noFill/>
          </a:ln>
          <a:effectLst>
            <a:outerShdw blurRad="190500" algn="tl" rotWithShape="0">
              <a:srgbClr val="000000">
                <a:alpha val="70000"/>
              </a:srgbClr>
            </a:outerShdw>
          </a:effectLst>
        </p:spPr>
      </p:pic>
      <p:sp>
        <p:nvSpPr>
          <p:cNvPr id="32" name="四角形: 角を丸くする 31">
            <a:extLst>
              <a:ext uri="{FF2B5EF4-FFF2-40B4-BE49-F238E27FC236}">
                <a16:creationId xmlns:a16="http://schemas.microsoft.com/office/drawing/2014/main" id="{2EC11C33-4360-480D-9DA8-3585992277FF}"/>
              </a:ext>
            </a:extLst>
          </p:cNvPr>
          <p:cNvSpPr/>
          <p:nvPr/>
        </p:nvSpPr>
        <p:spPr>
          <a:xfrm>
            <a:off x="8520622" y="3027137"/>
            <a:ext cx="5263116" cy="166026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 name="グラフィックス 3" descr="車">
            <a:extLst>
              <a:ext uri="{FF2B5EF4-FFF2-40B4-BE49-F238E27FC236}">
                <a16:creationId xmlns:a16="http://schemas.microsoft.com/office/drawing/2014/main" id="{61A10967-49A8-4FE9-B743-87867B152F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989844" y="2999076"/>
            <a:ext cx="914400" cy="914400"/>
          </a:xfrm>
          <a:prstGeom prst="rect">
            <a:avLst/>
          </a:prstGeom>
        </p:spPr>
      </p:pic>
      <p:pic>
        <p:nvPicPr>
          <p:cNvPr id="7" name="グラフィックス 6" descr="車">
            <a:extLst>
              <a:ext uri="{FF2B5EF4-FFF2-40B4-BE49-F238E27FC236}">
                <a16:creationId xmlns:a16="http://schemas.microsoft.com/office/drawing/2014/main" id="{C9B645CE-ABE5-4CFA-8152-D96ED43CFA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35444" y="3610177"/>
            <a:ext cx="914400" cy="914400"/>
          </a:xfrm>
          <a:prstGeom prst="rect">
            <a:avLst/>
          </a:prstGeom>
        </p:spPr>
      </p:pic>
      <p:pic>
        <p:nvPicPr>
          <p:cNvPr id="14" name="グラフィックス 13" descr="サイクリング">
            <a:extLst>
              <a:ext uri="{FF2B5EF4-FFF2-40B4-BE49-F238E27FC236}">
                <a16:creationId xmlns:a16="http://schemas.microsoft.com/office/drawing/2014/main" id="{56CD9AE3-252C-4730-BF0A-DC1720326B5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801324" y="4021513"/>
            <a:ext cx="686221" cy="686221"/>
          </a:xfrm>
          <a:prstGeom prst="rect">
            <a:avLst/>
          </a:prstGeom>
        </p:spPr>
      </p:pic>
    </p:spTree>
    <p:extLst>
      <p:ext uri="{BB962C8B-B14F-4D97-AF65-F5344CB8AC3E}">
        <p14:creationId xmlns:p14="http://schemas.microsoft.com/office/powerpoint/2010/main" val="1856259320"/>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ギャラリー">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2377</Words>
  <Application>Microsoft Office PowerPoint</Application>
  <PresentationFormat>ユーザー設定</PresentationFormat>
  <Paragraphs>134</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AR P丸ゴシック体E</vt:lpstr>
      <vt:lpstr>AR P新藝体E</vt:lpstr>
      <vt:lpstr>AR P明朝体U</vt:lpstr>
      <vt:lpstr>HGPｺﾞｼｯｸE</vt:lpstr>
      <vt:lpstr>HGｺﾞｼｯｸM</vt:lpstr>
      <vt:lpstr>HG丸ｺﾞｼｯｸM-PRO</vt:lpstr>
      <vt:lpstr>ＭＳ Ｐゴシック</vt:lpstr>
      <vt:lpstr>ＭＳ ゴシック</vt:lpstr>
      <vt:lpstr>游ゴシック</vt:lpstr>
      <vt:lpstr>游ゴシック Light</vt:lpstr>
      <vt:lpstr>Arial</vt:lpstr>
      <vt:lpstr>Calibri</vt:lpstr>
      <vt:lpstr>Rockwell</vt:lpstr>
      <vt:lpstr>ギャラリー</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2014-07-29T12:02:45Z</dcterms:created>
  <dcterms:modified xsi:type="dcterms:W3CDTF">2019-12-11T09:16:45Z</dcterms:modified>
</cp:coreProperties>
</file>